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69" r:id="rId3"/>
    <p:sldId id="270" r:id="rId4"/>
    <p:sldId id="272" r:id="rId5"/>
    <p:sldId id="273" r:id="rId6"/>
    <p:sldId id="274" r:id="rId7"/>
    <p:sldId id="295" r:id="rId8"/>
    <p:sldId id="296" r:id="rId9"/>
    <p:sldId id="275" r:id="rId10"/>
    <p:sldId id="276" r:id="rId11"/>
    <p:sldId id="277" r:id="rId12"/>
    <p:sldId id="278" r:id="rId13"/>
    <p:sldId id="279" r:id="rId14"/>
    <p:sldId id="288" r:id="rId15"/>
    <p:sldId id="298" r:id="rId16"/>
    <p:sldId id="281" r:id="rId17"/>
    <p:sldId id="289" r:id="rId18"/>
    <p:sldId id="290" r:id="rId19"/>
    <p:sldId id="291" r:id="rId20"/>
    <p:sldId id="284" r:id="rId21"/>
    <p:sldId id="285" r:id="rId22"/>
    <p:sldId id="293" r:id="rId23"/>
    <p:sldId id="294" r:id="rId24"/>
    <p:sldId id="286" r:id="rId25"/>
    <p:sldId id="287" r:id="rId26"/>
    <p:sldId id="297" r:id="rId27"/>
  </p:sldIdLst>
  <p:sldSz cx="10693400" cy="7561263"/>
  <p:notesSz cx="6797675" cy="9926638"/>
  <p:defaultTextStyle>
    <a:defPPr>
      <a:defRPr lang="en-GB"/>
    </a:defPPr>
    <a:lvl1pPr marL="0" indent="0" algn="l" defTabSz="1043056" rtl="0" eaLnBrk="1" latinLnBrk="0" hangingPunct="1">
      <a:spcBef>
        <a:spcPts val="0"/>
      </a:spcBef>
      <a:buClr>
        <a:schemeClr val="accent2"/>
      </a:buClr>
      <a:buFontTx/>
      <a:buNone/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360000" indent="-360000" algn="l" defTabSz="1043056" rtl="0" eaLnBrk="1" latinLnBrk="0" hangingPunct="1">
      <a:spcBef>
        <a:spcPts val="0"/>
      </a:spcBef>
      <a:buClr>
        <a:schemeClr val="accent2"/>
      </a:buClr>
      <a:buSzPct val="80000"/>
      <a:buFont typeface="Wingdings" pitchFamily="2" charset="2"/>
      <a:buChar char="n"/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720000" indent="-360000" algn="l" defTabSz="1043056" rtl="0" eaLnBrk="1" latinLnBrk="0" hangingPunct="1">
      <a:spcBef>
        <a:spcPts val="0"/>
      </a:spcBef>
      <a:buClr>
        <a:schemeClr val="accent2"/>
      </a:buClr>
      <a:buFont typeface="Wingdings 2" pitchFamily="18" charset="2"/>
      <a:buChar char=""/>
      <a:defRPr sz="2000" kern="1200" baseline="0">
        <a:solidFill>
          <a:schemeClr val="tx1"/>
        </a:solidFill>
        <a:latin typeface="+mn-lt"/>
        <a:ea typeface="+mn-ea"/>
        <a:cs typeface="+mn-cs"/>
      </a:defRPr>
    </a:lvl3pPr>
    <a:lvl4pPr marL="108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44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180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16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252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 baseline="0">
        <a:solidFill>
          <a:schemeClr val="tx1"/>
        </a:solidFill>
        <a:latin typeface="+mn-lt"/>
        <a:ea typeface="+mn-ea"/>
        <a:cs typeface="+mn-cs"/>
      </a:defRPr>
    </a:lvl8pPr>
    <a:lvl9pPr marL="2880000" indent="-360000" algn="l" defTabSz="1043056" rtl="0" eaLnBrk="1" latinLnBrk="0" hangingPunct="1">
      <a:spcBef>
        <a:spcPts val="0"/>
      </a:spcBef>
      <a:buClr>
        <a:schemeClr val="accent2"/>
      </a:buClr>
      <a:buFont typeface="Arial" pitchFamily="34" charset="0"/>
      <a:buChar char="–"/>
      <a:defRPr sz="2000" kern="1200" baseline="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">
          <p15:clr>
            <a:srgbClr val="A4A3A4"/>
          </p15:clr>
        </p15:guide>
        <p15:guide id="2" orient="horz" pos="4694">
          <p15:clr>
            <a:srgbClr val="A4A3A4"/>
          </p15:clr>
        </p15:guide>
        <p15:guide id="3" orient="horz" pos="748">
          <p15:clr>
            <a:srgbClr val="A4A3A4"/>
          </p15:clr>
        </p15:guide>
        <p15:guide id="4" orient="horz" pos="4335">
          <p15:clr>
            <a:srgbClr val="A4A3A4"/>
          </p15:clr>
        </p15:guide>
        <p15:guide id="5" orient="horz" pos="889">
          <p15:clr>
            <a:srgbClr val="A4A3A4"/>
          </p15:clr>
        </p15:guide>
        <p15:guide id="6" pos="188">
          <p15:clr>
            <a:srgbClr val="A4A3A4"/>
          </p15:clr>
        </p15:guide>
        <p15:guide id="7" pos="6543">
          <p15:clr>
            <a:srgbClr val="A4A3A4"/>
          </p15:clr>
        </p15:guide>
        <p15:guide id="8" pos="3312">
          <p15:clr>
            <a:srgbClr val="A4A3A4"/>
          </p15:clr>
        </p15:guide>
        <p15:guide id="9" pos="34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E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F6447A-24EA-4742-A8FB-1DF080B5CEFA}">
  <a:tblStyle styleId="{CEF6447A-24EA-4742-A8FB-1DF080B5CEFA}" styleName="HR Wallingford Table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chemeClr val="lt2"/>
              </a:solidFill>
            </a:ln>
          </a:left>
          <a:right>
            <a:ln w="6350" cmpd="sng">
              <a:solidFill>
                <a:schemeClr val="lt2"/>
              </a:solidFill>
            </a:ln>
          </a:right>
          <a:top>
            <a:ln w="6350" cmpd="sng">
              <a:solidFill>
                <a:schemeClr val="accent1"/>
              </a:solidFill>
            </a:ln>
          </a:top>
          <a:bottom>
            <a:ln w="6350" cmpd="sng">
              <a:solidFill>
                <a:schemeClr val="accent1"/>
              </a:solidFill>
            </a:ln>
          </a:bottom>
          <a:insideH>
            <a:ln w="6350" cmpd="sng">
              <a:solidFill>
                <a:schemeClr val="lt2"/>
              </a:solidFill>
            </a:ln>
          </a:insideH>
          <a:insideV>
            <a:ln w="6350" cmpd="sng">
              <a:solidFill>
                <a:schemeClr val="lt2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</a:tcStyle>
    </a:band1H>
    <a:band2H>
      <a:tcStyle>
        <a:tcBdr>
          <a:insideV>
            <a:ln w="6350" cmpd="sng">
              <a:solidFill>
                <a:schemeClr val="lt1"/>
              </a:solidFill>
            </a:ln>
          </a:insideV>
        </a:tcBdr>
        <a:fill>
          <a:solidFill>
            <a:schemeClr val="lt2"/>
          </a:solidFill>
        </a:fill>
      </a:tcStyle>
    </a:band2H>
    <a:band1V>
      <a:tcStyle>
        <a:tcBdr/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</a:tcStyle>
    </a:lastCol>
    <a:firstCol>
      <a:tcTxStyle>
        <a:fontRef idx="minor">
          <a:prstClr val="black"/>
        </a:fontRef>
        <a:schemeClr val="accent1"/>
      </a:tcTxStyle>
      <a:tcStyle>
        <a:tcBdr/>
      </a:tcStyle>
    </a:firstCol>
    <a:lastRow>
      <a:tcTxStyle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33" autoAdjust="0"/>
    <p:restoredTop sz="85682" autoAdjust="0"/>
  </p:normalViewPr>
  <p:slideViewPr>
    <p:cSldViewPr snapToGrid="0" showGuides="1">
      <p:cViewPr varScale="1">
        <p:scale>
          <a:sx n="83" d="100"/>
          <a:sy n="83" d="100"/>
        </p:scale>
        <p:origin x="630" y="84"/>
      </p:cViewPr>
      <p:guideLst>
        <p:guide orient="horz" pos="204"/>
        <p:guide orient="horz" pos="4694"/>
        <p:guide orient="horz" pos="748"/>
        <p:guide orient="horz" pos="4335"/>
        <p:guide orient="horz" pos="889"/>
        <p:guide pos="188"/>
        <p:guide pos="6543"/>
        <p:guide pos="3312"/>
        <p:guide pos="342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52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6332"/>
          </a:xfrm>
          <a:prstGeom prst="rect">
            <a:avLst/>
          </a:prstGeom>
        </p:spPr>
        <p:txBody>
          <a:bodyPr vert="horz" lIns="95562" tIns="47781" rIns="95562" bIns="47781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332"/>
          </a:xfrm>
          <a:prstGeom prst="rect">
            <a:avLst/>
          </a:prstGeom>
        </p:spPr>
        <p:txBody>
          <a:bodyPr vert="horz" lIns="95562" tIns="47781" rIns="95562" bIns="47781" rtlCol="0"/>
          <a:lstStyle>
            <a:lvl1pPr algn="r">
              <a:defRPr sz="1300"/>
            </a:lvl1pPr>
          </a:lstStyle>
          <a:p>
            <a:fld id="{117F5BBC-3886-4D4D-884F-D8B21292CE1C}" type="datetimeFigureOut">
              <a:rPr lang="en-GB" smtClean="0"/>
              <a:t>17/12/2019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6763" y="744538"/>
            <a:ext cx="526415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62" tIns="47781" rIns="95562" bIns="47781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5562" tIns="47781" rIns="95562" bIns="4778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6332"/>
          </a:xfrm>
          <a:prstGeom prst="rect">
            <a:avLst/>
          </a:prstGeom>
        </p:spPr>
        <p:txBody>
          <a:bodyPr vert="horz" lIns="95562" tIns="47781" rIns="95562" bIns="47781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6332"/>
          </a:xfrm>
          <a:prstGeom prst="rect">
            <a:avLst/>
          </a:prstGeom>
        </p:spPr>
        <p:txBody>
          <a:bodyPr vert="horz" lIns="95562" tIns="47781" rIns="95562" bIns="47781" rtlCol="0" anchor="b"/>
          <a:lstStyle>
            <a:lvl1pPr algn="r">
              <a:defRPr sz="1300"/>
            </a:lvl1pPr>
          </a:lstStyle>
          <a:p>
            <a:fld id="{4E4C8975-CA6E-45EC-AA23-3681907697B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823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986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0465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RASP = Risk Assessment for Strategic Planning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1550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RASP = Risk Assessment for Strategic Planning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1550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3516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348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589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4C8975-CA6E-45EC-AA23-3681907697BC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606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gray">
          <a:xfrm>
            <a:off x="47625" y="1475118"/>
            <a:ext cx="10597372" cy="6038490"/>
          </a:xfrm>
          <a:prstGeom prst="rect">
            <a:avLst/>
          </a:prstGeom>
          <a:solidFill>
            <a:schemeClr val="accent2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301054" y="6948983"/>
            <a:ext cx="4956745" cy="360000"/>
          </a:xfrm>
        </p:spPr>
        <p:txBody>
          <a:bodyPr/>
          <a:lstStyle>
            <a:lvl1pPr algn="l">
              <a:defRPr sz="1800" b="0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8th April 2014</a:t>
            </a:r>
            <a:endParaRPr lang="en-GB" noProof="0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103088" y="330267"/>
            <a:ext cx="2852200" cy="93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 userDrawn="1"/>
        </p:nvSpPr>
        <p:spPr bwMode="gray">
          <a:xfrm>
            <a:off x="-2502172" y="1412875"/>
            <a:ext cx="2376264" cy="258532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GB" sz="1800" noProof="0" dirty="0"/>
              <a:t>Please note:</a:t>
            </a:r>
          </a:p>
          <a:p>
            <a:r>
              <a:rPr lang="en-GB" sz="1800" noProof="0" dirty="0"/>
              <a:t>This</a:t>
            </a:r>
            <a:r>
              <a:rPr lang="en-GB" sz="1800" baseline="0" noProof="0" dirty="0"/>
              <a:t> is an Office 2010 template. Documents and presentations should NOT be edited as a 2003 file (</a:t>
            </a:r>
            <a:r>
              <a:rPr lang="en-GB" sz="1800" baseline="0" noProof="0" dirty="0" err="1"/>
              <a:t>ppt</a:t>
            </a:r>
            <a:r>
              <a:rPr lang="en-GB" sz="1800" baseline="0" noProof="0" dirty="0"/>
              <a:t>) as this will distort the template settings.</a:t>
            </a:r>
            <a:endParaRPr lang="en-GB" sz="1800" noProof="0" dirty="0"/>
          </a:p>
        </p:txBody>
      </p:sp>
      <p:sp>
        <p:nvSpPr>
          <p:cNvPr id="13" name="Rounded Rectangle 12"/>
          <p:cNvSpPr/>
          <p:nvPr userDrawn="1"/>
        </p:nvSpPr>
        <p:spPr bwMode="gray">
          <a:xfrm>
            <a:off x="43131" y="5112354"/>
            <a:ext cx="9930267" cy="1685262"/>
          </a:xfrm>
          <a:custGeom>
            <a:avLst/>
            <a:gdLst>
              <a:gd name="connsiteX0" fmla="*/ 0 w 10675372"/>
              <a:gd name="connsiteY0" fmla="*/ 526141 h 1728000"/>
              <a:gd name="connsiteX1" fmla="*/ 526141 w 10675372"/>
              <a:gd name="connsiteY1" fmla="*/ 0 h 1728000"/>
              <a:gd name="connsiteX2" fmla="*/ 10149231 w 10675372"/>
              <a:gd name="connsiteY2" fmla="*/ 0 h 1728000"/>
              <a:gd name="connsiteX3" fmla="*/ 10675372 w 10675372"/>
              <a:gd name="connsiteY3" fmla="*/ 526141 h 1728000"/>
              <a:gd name="connsiteX4" fmla="*/ 10675372 w 10675372"/>
              <a:gd name="connsiteY4" fmla="*/ 1201859 h 1728000"/>
              <a:gd name="connsiteX5" fmla="*/ 10149231 w 10675372"/>
              <a:gd name="connsiteY5" fmla="*/ 1728000 h 1728000"/>
              <a:gd name="connsiteX6" fmla="*/ 526141 w 10675372"/>
              <a:gd name="connsiteY6" fmla="*/ 1728000 h 1728000"/>
              <a:gd name="connsiteX7" fmla="*/ 0 w 10675372"/>
              <a:gd name="connsiteY7" fmla="*/ 1201859 h 1728000"/>
              <a:gd name="connsiteX8" fmla="*/ 0 w 10675372"/>
              <a:gd name="connsiteY8" fmla="*/ 526141 h 1728000"/>
              <a:gd name="connsiteX0" fmla="*/ 0 w 10675372"/>
              <a:gd name="connsiteY0" fmla="*/ 526141 h 1728000"/>
              <a:gd name="connsiteX1" fmla="*/ 526141 w 10675372"/>
              <a:gd name="connsiteY1" fmla="*/ 0 h 1728000"/>
              <a:gd name="connsiteX2" fmla="*/ 10149231 w 10675372"/>
              <a:gd name="connsiteY2" fmla="*/ 0 h 1728000"/>
              <a:gd name="connsiteX3" fmla="*/ 10675372 w 10675372"/>
              <a:gd name="connsiteY3" fmla="*/ 526141 h 1728000"/>
              <a:gd name="connsiteX4" fmla="*/ 10675372 w 10675372"/>
              <a:gd name="connsiteY4" fmla="*/ 1201859 h 1728000"/>
              <a:gd name="connsiteX5" fmla="*/ 10149231 w 10675372"/>
              <a:gd name="connsiteY5" fmla="*/ 1728000 h 1728000"/>
              <a:gd name="connsiteX6" fmla="*/ 526141 w 10675372"/>
              <a:gd name="connsiteY6" fmla="*/ 1728000 h 1728000"/>
              <a:gd name="connsiteX7" fmla="*/ 0 w 10675372"/>
              <a:gd name="connsiteY7" fmla="*/ 1201859 h 1728000"/>
              <a:gd name="connsiteX8" fmla="*/ 0 w 10675372"/>
              <a:gd name="connsiteY8" fmla="*/ 526141 h 1728000"/>
              <a:gd name="connsiteX0" fmla="*/ 0 w 10675372"/>
              <a:gd name="connsiteY0" fmla="*/ 526141 h 1728000"/>
              <a:gd name="connsiteX1" fmla="*/ 526141 w 10675372"/>
              <a:gd name="connsiteY1" fmla="*/ 0 h 1728000"/>
              <a:gd name="connsiteX2" fmla="*/ 10149231 w 10675372"/>
              <a:gd name="connsiteY2" fmla="*/ 0 h 1728000"/>
              <a:gd name="connsiteX3" fmla="*/ 10675372 w 10675372"/>
              <a:gd name="connsiteY3" fmla="*/ 526141 h 1728000"/>
              <a:gd name="connsiteX4" fmla="*/ 10675372 w 10675372"/>
              <a:gd name="connsiteY4" fmla="*/ 1201859 h 1728000"/>
              <a:gd name="connsiteX5" fmla="*/ 10149231 w 10675372"/>
              <a:gd name="connsiteY5" fmla="*/ 1728000 h 1728000"/>
              <a:gd name="connsiteX6" fmla="*/ 526141 w 10675372"/>
              <a:gd name="connsiteY6" fmla="*/ 1728000 h 1728000"/>
              <a:gd name="connsiteX7" fmla="*/ 0 w 10675372"/>
              <a:gd name="connsiteY7" fmla="*/ 1201859 h 1728000"/>
              <a:gd name="connsiteX8" fmla="*/ 0 w 10675372"/>
              <a:gd name="connsiteY8" fmla="*/ 526141 h 1728000"/>
              <a:gd name="connsiteX0" fmla="*/ 0 w 10675372"/>
              <a:gd name="connsiteY0" fmla="*/ 527050 h 1728909"/>
              <a:gd name="connsiteX1" fmla="*/ 526141 w 10675372"/>
              <a:gd name="connsiteY1" fmla="*/ 909 h 1728909"/>
              <a:gd name="connsiteX2" fmla="*/ 10149231 w 10675372"/>
              <a:gd name="connsiteY2" fmla="*/ 909 h 1728909"/>
              <a:gd name="connsiteX3" fmla="*/ 10675372 w 10675372"/>
              <a:gd name="connsiteY3" fmla="*/ 0 h 1728909"/>
              <a:gd name="connsiteX4" fmla="*/ 10675372 w 10675372"/>
              <a:gd name="connsiteY4" fmla="*/ 1202768 h 1728909"/>
              <a:gd name="connsiteX5" fmla="*/ 10149231 w 10675372"/>
              <a:gd name="connsiteY5" fmla="*/ 1728909 h 1728909"/>
              <a:gd name="connsiteX6" fmla="*/ 526141 w 10675372"/>
              <a:gd name="connsiteY6" fmla="*/ 1728909 h 1728909"/>
              <a:gd name="connsiteX7" fmla="*/ 0 w 10675372"/>
              <a:gd name="connsiteY7" fmla="*/ 1202768 h 1728909"/>
              <a:gd name="connsiteX8" fmla="*/ 0 w 10675372"/>
              <a:gd name="connsiteY8" fmla="*/ 527050 h 1728909"/>
              <a:gd name="connsiteX0" fmla="*/ 0 w 10675372"/>
              <a:gd name="connsiteY0" fmla="*/ 527050 h 1728909"/>
              <a:gd name="connsiteX1" fmla="*/ 526141 w 10675372"/>
              <a:gd name="connsiteY1" fmla="*/ 909 h 1728909"/>
              <a:gd name="connsiteX2" fmla="*/ 10149231 w 10675372"/>
              <a:gd name="connsiteY2" fmla="*/ 909 h 1728909"/>
              <a:gd name="connsiteX3" fmla="*/ 10675372 w 10675372"/>
              <a:gd name="connsiteY3" fmla="*/ 0 h 1728909"/>
              <a:gd name="connsiteX4" fmla="*/ 10675372 w 10675372"/>
              <a:gd name="connsiteY4" fmla="*/ 1202768 h 1728909"/>
              <a:gd name="connsiteX5" fmla="*/ 10149231 w 10675372"/>
              <a:gd name="connsiteY5" fmla="*/ 1728909 h 1728909"/>
              <a:gd name="connsiteX6" fmla="*/ 526141 w 10675372"/>
              <a:gd name="connsiteY6" fmla="*/ 1728909 h 1728909"/>
              <a:gd name="connsiteX7" fmla="*/ 0 w 10675372"/>
              <a:gd name="connsiteY7" fmla="*/ 1202768 h 1728909"/>
              <a:gd name="connsiteX8" fmla="*/ 0 w 10675372"/>
              <a:gd name="connsiteY8" fmla="*/ 527050 h 1728909"/>
              <a:gd name="connsiteX0" fmla="*/ 0 w 10675372"/>
              <a:gd name="connsiteY0" fmla="*/ 527050 h 1728909"/>
              <a:gd name="connsiteX1" fmla="*/ 526141 w 10675372"/>
              <a:gd name="connsiteY1" fmla="*/ 909 h 1728909"/>
              <a:gd name="connsiteX2" fmla="*/ 10149231 w 10675372"/>
              <a:gd name="connsiteY2" fmla="*/ 909 h 1728909"/>
              <a:gd name="connsiteX3" fmla="*/ 10675372 w 10675372"/>
              <a:gd name="connsiteY3" fmla="*/ 0 h 1728909"/>
              <a:gd name="connsiteX4" fmla="*/ 10675372 w 10675372"/>
              <a:gd name="connsiteY4" fmla="*/ 1202768 h 1728909"/>
              <a:gd name="connsiteX5" fmla="*/ 10149231 w 10675372"/>
              <a:gd name="connsiteY5" fmla="*/ 1728909 h 1728909"/>
              <a:gd name="connsiteX6" fmla="*/ 526141 w 10675372"/>
              <a:gd name="connsiteY6" fmla="*/ 1728909 h 1728909"/>
              <a:gd name="connsiteX7" fmla="*/ 0 w 10675372"/>
              <a:gd name="connsiteY7" fmla="*/ 1202768 h 1728909"/>
              <a:gd name="connsiteX8" fmla="*/ 0 w 10675372"/>
              <a:gd name="connsiteY8" fmla="*/ 527050 h 1728909"/>
              <a:gd name="connsiteX0" fmla="*/ 0 w 10675372"/>
              <a:gd name="connsiteY0" fmla="*/ 527050 h 1728909"/>
              <a:gd name="connsiteX1" fmla="*/ 526141 w 10675372"/>
              <a:gd name="connsiteY1" fmla="*/ 909 h 1728909"/>
              <a:gd name="connsiteX2" fmla="*/ 10149231 w 10675372"/>
              <a:gd name="connsiteY2" fmla="*/ 909 h 1728909"/>
              <a:gd name="connsiteX3" fmla="*/ 10675372 w 10675372"/>
              <a:gd name="connsiteY3" fmla="*/ 0 h 1728909"/>
              <a:gd name="connsiteX4" fmla="*/ 10675372 w 10675372"/>
              <a:gd name="connsiteY4" fmla="*/ 1202768 h 1728909"/>
              <a:gd name="connsiteX5" fmla="*/ 10149231 w 10675372"/>
              <a:gd name="connsiteY5" fmla="*/ 1728909 h 1728909"/>
              <a:gd name="connsiteX6" fmla="*/ 526141 w 10675372"/>
              <a:gd name="connsiteY6" fmla="*/ 1728909 h 1728909"/>
              <a:gd name="connsiteX7" fmla="*/ 0 w 10675372"/>
              <a:gd name="connsiteY7" fmla="*/ 1202768 h 1728909"/>
              <a:gd name="connsiteX8" fmla="*/ 0 w 10675372"/>
              <a:gd name="connsiteY8" fmla="*/ 527050 h 1728909"/>
              <a:gd name="connsiteX0" fmla="*/ 0 w 10675372"/>
              <a:gd name="connsiteY0" fmla="*/ 527050 h 1728909"/>
              <a:gd name="connsiteX1" fmla="*/ 526141 w 10675372"/>
              <a:gd name="connsiteY1" fmla="*/ 909 h 1728909"/>
              <a:gd name="connsiteX2" fmla="*/ 10149231 w 10675372"/>
              <a:gd name="connsiteY2" fmla="*/ 909 h 1728909"/>
              <a:gd name="connsiteX3" fmla="*/ 10675372 w 10675372"/>
              <a:gd name="connsiteY3" fmla="*/ 0 h 1728909"/>
              <a:gd name="connsiteX4" fmla="*/ 10675372 w 10675372"/>
              <a:gd name="connsiteY4" fmla="*/ 1202768 h 1728909"/>
              <a:gd name="connsiteX5" fmla="*/ 10149231 w 10675372"/>
              <a:gd name="connsiteY5" fmla="*/ 1728909 h 1728909"/>
              <a:gd name="connsiteX6" fmla="*/ 526141 w 10675372"/>
              <a:gd name="connsiteY6" fmla="*/ 1728909 h 1728909"/>
              <a:gd name="connsiteX7" fmla="*/ 0 w 10675372"/>
              <a:gd name="connsiteY7" fmla="*/ 527050 h 1728909"/>
              <a:gd name="connsiteX0" fmla="*/ 0 w 10149231"/>
              <a:gd name="connsiteY0" fmla="*/ 1728909 h 1728909"/>
              <a:gd name="connsiteX1" fmla="*/ 0 w 10149231"/>
              <a:gd name="connsiteY1" fmla="*/ 909 h 1728909"/>
              <a:gd name="connsiteX2" fmla="*/ 9623090 w 10149231"/>
              <a:gd name="connsiteY2" fmla="*/ 909 h 1728909"/>
              <a:gd name="connsiteX3" fmla="*/ 10149231 w 10149231"/>
              <a:gd name="connsiteY3" fmla="*/ 0 h 1728909"/>
              <a:gd name="connsiteX4" fmla="*/ 10149231 w 10149231"/>
              <a:gd name="connsiteY4" fmla="*/ 1202768 h 1728909"/>
              <a:gd name="connsiteX5" fmla="*/ 9623090 w 10149231"/>
              <a:gd name="connsiteY5" fmla="*/ 1728909 h 1728909"/>
              <a:gd name="connsiteX6" fmla="*/ 0 w 10149231"/>
              <a:gd name="connsiteY6" fmla="*/ 1728909 h 1728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49231" h="1728909">
                <a:moveTo>
                  <a:pt x="0" y="1728909"/>
                </a:moveTo>
                <a:lnTo>
                  <a:pt x="0" y="909"/>
                </a:lnTo>
                <a:lnTo>
                  <a:pt x="9623090" y="909"/>
                </a:lnTo>
                <a:lnTo>
                  <a:pt x="10149231" y="0"/>
                </a:lnTo>
                <a:lnTo>
                  <a:pt x="10149231" y="1202768"/>
                </a:lnTo>
                <a:cubicBezTo>
                  <a:pt x="10149231" y="1493348"/>
                  <a:pt x="9913670" y="1728909"/>
                  <a:pt x="9623090" y="1728909"/>
                </a:cubicBezTo>
                <a:lnTo>
                  <a:pt x="0" y="1728909"/>
                </a:lnTo>
                <a:close/>
              </a:path>
            </a:pathLst>
          </a:custGeom>
          <a:solidFill>
            <a:schemeClr val="accent1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0" name="Rectangle 19"/>
          <p:cNvSpPr/>
          <p:nvPr userDrawn="1"/>
        </p:nvSpPr>
        <p:spPr bwMode="gray">
          <a:xfrm>
            <a:off x="61912" y="1475117"/>
            <a:ext cx="9910763" cy="3643200"/>
          </a:xfrm>
          <a:prstGeom prst="rect">
            <a:avLst/>
          </a:prstGeom>
          <a:solidFill>
            <a:schemeClr val="tx2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293298" y="5256895"/>
            <a:ext cx="9286468" cy="900000"/>
          </a:xfrm>
        </p:spPr>
        <p:txBody>
          <a:bodyPr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293299" y="6228903"/>
            <a:ext cx="9286468" cy="394173"/>
          </a:xfrm>
        </p:spPr>
        <p:txBody>
          <a:bodyPr anchor="ctr" anchorCtr="0"/>
          <a:lstStyle>
            <a:lvl1pPr marL="0" indent="0" algn="l">
              <a:buNone/>
              <a:defRPr sz="2400" b="0">
                <a:solidFill>
                  <a:schemeClr val="bg2"/>
                </a:solidFill>
              </a:defRPr>
            </a:lvl1pPr>
            <a:lvl2pPr marL="521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5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91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22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434013" y="6948488"/>
            <a:ext cx="4089400" cy="360362"/>
          </a:xfrm>
        </p:spPr>
        <p:txBody>
          <a:bodyPr anchor="ctr"/>
          <a:lstStyle>
            <a:lvl1pPr algn="r">
              <a:defRPr sz="18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/>
              <a:t>Author name or Event here</a:t>
            </a:r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97200" y="1522800"/>
            <a:ext cx="9828000" cy="3549600"/>
          </a:xfrm>
          <a:solidFill>
            <a:schemeClr val="bg2"/>
          </a:solidFill>
        </p:spPr>
        <p:txBody>
          <a:bodyPr/>
          <a:lstStyle>
            <a:lvl1pPr marL="0" marR="0" indent="0" algn="l" defTabSz="1043056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Please click the icon and insert a suitable image. The picture will automatically be cropped to fit this shape. Ensure that the original image size is sufficient.</a:t>
            </a:r>
          </a:p>
        </p:txBody>
      </p:sp>
    </p:spTree>
    <p:extLst>
      <p:ext uri="{BB962C8B-B14F-4D97-AF65-F5344CB8AC3E}">
        <p14:creationId xmlns:p14="http://schemas.microsoft.com/office/powerpoint/2010/main" val="3501542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1930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12"/>
          <p:cNvSpPr/>
          <p:nvPr userDrawn="1"/>
        </p:nvSpPr>
        <p:spPr bwMode="gray">
          <a:xfrm flipH="1" flipV="1">
            <a:off x="52387" y="1547813"/>
            <a:ext cx="8966718" cy="5298884"/>
          </a:xfrm>
          <a:prstGeom prst="rect">
            <a:avLst/>
          </a:prstGeom>
          <a:solidFill>
            <a:schemeClr val="accent2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 bwMode="gray">
          <a:xfrm>
            <a:off x="306388" y="6270700"/>
            <a:ext cx="7848624" cy="432000"/>
          </a:xfrm>
        </p:spPr>
        <p:txBody>
          <a:bodyPr anchor="ctr" anchorCtr="0"/>
          <a:lstStyle>
            <a:lvl1pPr marL="0" indent="0">
              <a:buNone/>
              <a:defRPr sz="2300" b="0">
                <a:solidFill>
                  <a:schemeClr val="bg2"/>
                </a:solidFill>
              </a:defRPr>
            </a:lvl1pPr>
            <a:lvl2pPr marL="521528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305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58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611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6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9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6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222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/>
              <a:t>Enter Subtitle or Strapline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TextBox 12"/>
          <p:cNvSpPr txBox="1"/>
          <p:nvPr userDrawn="1"/>
        </p:nvSpPr>
        <p:spPr bwMode="gray">
          <a:xfrm>
            <a:off x="9070497" y="7084572"/>
            <a:ext cx="1308050" cy="360000"/>
          </a:xfrm>
          <a:prstGeom prst="rect">
            <a:avLst/>
          </a:prstGeom>
          <a:noFill/>
        </p:spPr>
        <p:txBody>
          <a:bodyPr wrap="none" lIns="0" tIns="180000" rIns="0" bIns="180000" rtlCol="0" anchor="ctr" anchorCtr="0">
            <a:noAutofit/>
          </a:bodyPr>
          <a:lstStyle/>
          <a:p>
            <a:pPr algn="r"/>
            <a:r>
              <a:rPr lang="en-GB" sz="1000" b="0" noProof="0" dirty="0">
                <a:solidFill>
                  <a:schemeClr val="accent1"/>
                </a:solidFill>
              </a:rPr>
              <a:t>© HR Wallingford 2014</a:t>
            </a:r>
          </a:p>
        </p:txBody>
      </p:sp>
      <p:sp>
        <p:nvSpPr>
          <p:cNvPr id="14" name="Rounded Rectangle 12"/>
          <p:cNvSpPr/>
          <p:nvPr userDrawn="1"/>
        </p:nvSpPr>
        <p:spPr bwMode="gray">
          <a:xfrm flipH="1" flipV="1">
            <a:off x="52386" y="4827453"/>
            <a:ext cx="8253411" cy="1296135"/>
          </a:xfrm>
          <a:prstGeom prst="snipRoundRect">
            <a:avLst>
              <a:gd name="adj1" fmla="val 22091"/>
              <a:gd name="adj2" fmla="val 0"/>
            </a:avLst>
          </a:prstGeom>
          <a:solidFill>
            <a:schemeClr val="accent1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 bwMode="gray">
          <a:xfrm>
            <a:off x="306388" y="5014729"/>
            <a:ext cx="7848624" cy="921590"/>
          </a:xfrm>
        </p:spPr>
        <p:txBody>
          <a:bodyPr anchor="ctr" anchorCtr="0"/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Enter Section Title</a:t>
            </a:r>
          </a:p>
        </p:txBody>
      </p:sp>
      <p:sp>
        <p:nvSpPr>
          <p:cNvPr id="8" name="Rectangle 7"/>
          <p:cNvSpPr/>
          <p:nvPr userDrawn="1"/>
        </p:nvSpPr>
        <p:spPr bwMode="gray">
          <a:xfrm>
            <a:off x="9019107" y="1547813"/>
            <a:ext cx="1615025" cy="5295866"/>
          </a:xfrm>
          <a:prstGeom prst="rect">
            <a:avLst/>
          </a:prstGeom>
          <a:solidFill>
            <a:schemeClr val="tx2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7" name="Rectangle 16"/>
          <p:cNvSpPr/>
          <p:nvPr userDrawn="1"/>
        </p:nvSpPr>
        <p:spPr bwMode="gray">
          <a:xfrm>
            <a:off x="57149" y="1547813"/>
            <a:ext cx="8245021" cy="3286654"/>
          </a:xfrm>
          <a:prstGeom prst="rect">
            <a:avLst/>
          </a:prstGeom>
          <a:solidFill>
            <a:schemeClr val="tx2"/>
          </a:solidFill>
          <a:ln w="952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6" name="Picture Placeholder 21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00545" y="1600201"/>
            <a:ext cx="8136000" cy="3197224"/>
          </a:xfrm>
          <a:solidFill>
            <a:schemeClr val="bg2"/>
          </a:solidFill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Please click the icon and insert a suitable image. The picture will automatically be cropped to fit this shape. Ensure that the original image size is sufficient.</a:t>
            </a:r>
          </a:p>
        </p:txBody>
      </p:sp>
      <p:pic>
        <p:nvPicPr>
          <p:cNvPr id="15" name="Picture 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103088" y="330267"/>
            <a:ext cx="2852200" cy="93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5331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 bwMode="gray">
          <a:xfrm>
            <a:off x="298800" y="1404000"/>
            <a:ext cx="4951412" cy="54684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 bwMode="gray">
          <a:xfrm>
            <a:off x="5434013" y="1404000"/>
            <a:ext cx="4948452" cy="54684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1167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2694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gray">
          <a:xfrm>
            <a:off x="0" y="7084572"/>
            <a:ext cx="106934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2" name="TextBox 11"/>
          <p:cNvSpPr txBox="1"/>
          <p:nvPr userDrawn="1"/>
        </p:nvSpPr>
        <p:spPr bwMode="gray">
          <a:xfrm>
            <a:off x="9070497" y="7084572"/>
            <a:ext cx="1308050" cy="360000"/>
          </a:xfrm>
          <a:prstGeom prst="rect">
            <a:avLst/>
          </a:prstGeom>
          <a:noFill/>
        </p:spPr>
        <p:txBody>
          <a:bodyPr wrap="none" lIns="0" tIns="180000" rIns="0" bIns="180000" rtlCol="0" anchor="ctr" anchorCtr="0">
            <a:noAutofit/>
          </a:bodyPr>
          <a:lstStyle/>
          <a:p>
            <a:pPr algn="r"/>
            <a:r>
              <a:rPr lang="en-GB" sz="1000" b="0" noProof="0" dirty="0">
                <a:solidFill>
                  <a:schemeClr val="bg1"/>
                </a:solidFill>
              </a:rPr>
              <a:t>© HR Wallingford 2014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GB" noProof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6" name="Picture 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306388" y="477906"/>
            <a:ext cx="1618936" cy="531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0848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0" y="1286933"/>
            <a:ext cx="10693400" cy="5689600"/>
          </a:xfrm>
          <a:prstGeom prst="rect">
            <a:avLst/>
          </a:prstGeom>
          <a:solidFill>
            <a:schemeClr val="bg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noProof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025867" y="311547"/>
            <a:ext cx="8352680" cy="864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98547" y="1405467"/>
            <a:ext cx="10080000" cy="54694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Subheading (first level)</a:t>
            </a:r>
          </a:p>
          <a:p>
            <a:pPr lvl="1"/>
            <a:r>
              <a:rPr lang="en-GB" noProof="0" dirty="0"/>
              <a:t>Flow text - not indented (second level)</a:t>
            </a:r>
          </a:p>
          <a:p>
            <a:pPr lvl="2"/>
            <a:r>
              <a:rPr lang="en-GB" noProof="0" dirty="0"/>
              <a:t>Main Bullet (third level)</a:t>
            </a:r>
          </a:p>
          <a:p>
            <a:pPr lvl="3"/>
            <a:r>
              <a:rPr lang="en-GB" noProof="0" dirty="0"/>
              <a:t>Sub-Bullet (fourth level)</a:t>
            </a:r>
          </a:p>
          <a:p>
            <a:pPr lvl="4"/>
            <a:r>
              <a:rPr lang="en-GB" noProof="0" dirty="0"/>
              <a:t>Minor Sub-Bullet (fifth level)</a:t>
            </a:r>
          </a:p>
          <a:p>
            <a:pPr lvl="5"/>
            <a:r>
              <a:rPr lang="en-GB" noProof="0" dirty="0"/>
              <a:t>Sixth level</a:t>
            </a:r>
          </a:p>
          <a:p>
            <a:pPr lvl="6"/>
            <a:r>
              <a:rPr lang="en-GB" noProof="0" dirty="0"/>
              <a:t>Seventh level</a:t>
            </a:r>
          </a:p>
          <a:p>
            <a:pPr lvl="7"/>
            <a:r>
              <a:rPr lang="en-GB" noProof="0" dirty="0"/>
              <a:t>Eighth level</a:t>
            </a:r>
          </a:p>
          <a:p>
            <a:pPr lvl="8"/>
            <a:r>
              <a:rPr lang="en-GB" noProof="0" dirty="0"/>
              <a:t>Ninth level</a:t>
            </a:r>
          </a:p>
        </p:txBody>
      </p:sp>
      <p:sp>
        <p:nvSpPr>
          <p:cNvPr id="22" name="Rectangle 21"/>
          <p:cNvSpPr/>
          <p:nvPr/>
        </p:nvSpPr>
        <p:spPr bwMode="gray">
          <a:xfrm>
            <a:off x="0" y="7084572"/>
            <a:ext cx="106934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298547" y="7084572"/>
            <a:ext cx="1440000" cy="360000"/>
          </a:xfrm>
          <a:prstGeom prst="rect">
            <a:avLst/>
          </a:prstGeom>
        </p:spPr>
        <p:txBody>
          <a:bodyPr vert="horz" lIns="0" tIns="180000" rIns="0" bIns="180000" rtlCol="0" anchor="ctr" anchorCtr="0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1842530" y="7084572"/>
            <a:ext cx="6300000" cy="360000"/>
          </a:xfrm>
          <a:prstGeom prst="rect">
            <a:avLst/>
          </a:prstGeom>
        </p:spPr>
        <p:txBody>
          <a:bodyPr vert="horz" lIns="0" tIns="180000" rIns="0" bIns="180000" rtlCol="0" anchor="ctr" anchorCtr="0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246513" y="7084572"/>
            <a:ext cx="720000" cy="360000"/>
          </a:xfrm>
          <a:prstGeom prst="rect">
            <a:avLst/>
          </a:prstGeom>
        </p:spPr>
        <p:txBody>
          <a:bodyPr vert="horz" lIns="0" tIns="180000" rIns="0" bIns="180000" rtlCol="0" anchor="ctr" anchorCtr="0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Page </a:t>
            </a:r>
            <a:fld id="{017C07C6-ACB6-4716-9739-321FBCDFAF41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>
          <a:xfrm>
            <a:off x="306388" y="477906"/>
            <a:ext cx="1618936" cy="531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 bwMode="gray">
          <a:xfrm>
            <a:off x="9070497" y="7084572"/>
            <a:ext cx="1308050" cy="360000"/>
          </a:xfrm>
          <a:prstGeom prst="rect">
            <a:avLst/>
          </a:prstGeom>
          <a:noFill/>
        </p:spPr>
        <p:txBody>
          <a:bodyPr wrap="none" lIns="0" tIns="180000" rIns="0" bIns="180000" rtlCol="0" anchor="ctr" anchorCtr="0">
            <a:noAutofit/>
          </a:bodyPr>
          <a:lstStyle/>
          <a:p>
            <a:pPr algn="r"/>
            <a:r>
              <a:rPr lang="en-GB" sz="1000" b="0" noProof="0" dirty="0">
                <a:solidFill>
                  <a:schemeClr val="bg1"/>
                </a:solidFill>
              </a:rPr>
              <a:t>© HR Wallingford 2014</a:t>
            </a:r>
          </a:p>
        </p:txBody>
      </p:sp>
    </p:spTree>
    <p:extLst>
      <p:ext uri="{BB962C8B-B14F-4D97-AF65-F5344CB8AC3E}">
        <p14:creationId xmlns:p14="http://schemas.microsoft.com/office/powerpoint/2010/main" val="251515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sldNum="0" hdr="0" ftr="0"/>
  <p:txStyles>
    <p:titleStyle>
      <a:lvl1pPr algn="r" defTabSz="1043056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1043056" rtl="0" eaLnBrk="1" latinLnBrk="0" hangingPunct="1">
        <a:spcBef>
          <a:spcPts val="900"/>
        </a:spcBef>
        <a:buFontTx/>
        <a:buNone/>
        <a:defRPr sz="2600" b="0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1043056" rtl="0" eaLnBrk="1" latinLnBrk="0" hangingPunct="1">
        <a:spcBef>
          <a:spcPts val="600"/>
        </a:spcBef>
        <a:buClr>
          <a:schemeClr val="accent2"/>
        </a:buClr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360000" algn="l" defTabSz="1043056" rtl="0" eaLnBrk="1" latinLnBrk="0" hangingPunct="1">
        <a:spcBef>
          <a:spcPts val="600"/>
        </a:spcBef>
        <a:buClr>
          <a:schemeClr val="accent2"/>
        </a:buClr>
        <a:buSzPct val="80000"/>
        <a:buFont typeface="Wingdings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360000" algn="l" defTabSz="1043056" rtl="0" eaLnBrk="1" latinLnBrk="0" hangingPunct="1">
        <a:spcBef>
          <a:spcPts val="400"/>
        </a:spcBef>
        <a:buClr>
          <a:schemeClr val="accent2"/>
        </a:buClr>
        <a:buFont typeface="Wingdings 2" pitchFamily="18" charset="2"/>
        <a:buChar char="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360000" algn="l" defTabSz="1043056" rtl="0" eaLnBrk="1" latinLnBrk="0" hangingPunct="1">
        <a:spcBef>
          <a:spcPts val="40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440000" indent="-360000" algn="l" defTabSz="1043056" rtl="0" eaLnBrk="1" latinLnBrk="0" hangingPunct="1">
        <a:spcBef>
          <a:spcPts val="40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00000" indent="-360000" algn="l" defTabSz="1043056" rtl="0" eaLnBrk="1" latinLnBrk="0" hangingPunct="1">
        <a:spcBef>
          <a:spcPts val="40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160000" indent="-360000" algn="l" defTabSz="1043056" rtl="0" eaLnBrk="1" latinLnBrk="0" hangingPunct="1">
        <a:spcBef>
          <a:spcPts val="40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520000" indent="-360000" algn="l" defTabSz="1043056" rtl="0" eaLnBrk="1" latinLnBrk="0" hangingPunct="1">
        <a:spcBef>
          <a:spcPts val="400"/>
        </a:spcBef>
        <a:buClr>
          <a:schemeClr val="accent2"/>
        </a:buClr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1043056" rtl="0" eaLnBrk="1" latinLnBrk="0" hangingPunct="1">
        <a:spcBef>
          <a:spcPts val="0"/>
        </a:spcBef>
        <a:buClr>
          <a:schemeClr val="accent2"/>
        </a:buClr>
        <a:buFontTx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360000" algn="l" defTabSz="1043056" rtl="0" eaLnBrk="1" latinLnBrk="0" hangingPunct="1">
        <a:spcBef>
          <a:spcPts val="0"/>
        </a:spcBef>
        <a:buClr>
          <a:schemeClr val="accent2"/>
        </a:buClr>
        <a:buSzPct val="80000"/>
        <a:buFont typeface="Wingdings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720000" indent="-360000" algn="l" defTabSz="1043056" rtl="0" eaLnBrk="1" latinLnBrk="0" hangingPunct="1">
        <a:spcBef>
          <a:spcPts val="0"/>
        </a:spcBef>
        <a:buClr>
          <a:schemeClr val="accent2"/>
        </a:buClr>
        <a:buFont typeface="Wingdings 2" pitchFamily="18" charset="2"/>
        <a:buChar char="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4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52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80000" indent="-360000" algn="l" defTabSz="1043056" rtl="0" eaLnBrk="1" latinLnBrk="0" hangingPunct="1">
        <a:spcBef>
          <a:spcPts val="0"/>
        </a:spcBef>
        <a:buClr>
          <a:schemeClr val="accent2"/>
        </a:buClr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 dirty="0"/>
              <a:t>8th April 2014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GB" dirty="0"/>
              <a:t>Using FME to inform Flood Risk Modelling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2"/>
          </p:nvPr>
        </p:nvSpPr>
        <p:spPr bwMode="gray"/>
        <p:txBody>
          <a:bodyPr/>
          <a:lstStyle/>
          <a:p>
            <a:r>
              <a:rPr lang="en-GB" dirty="0"/>
              <a:t>FME World Tour 2014 - London</a:t>
            </a:r>
          </a:p>
        </p:txBody>
      </p:sp>
      <p:pic>
        <p:nvPicPr>
          <p:cNvPr id="21" name="Picture Placeholder 20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gray"/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Harry Gibson</a:t>
            </a:r>
          </a:p>
        </p:txBody>
      </p:sp>
    </p:spTree>
    <p:extLst>
      <p:ext uri="{BB962C8B-B14F-4D97-AF65-F5344CB8AC3E}">
        <p14:creationId xmlns:p14="http://schemas.microsoft.com/office/powerpoint/2010/main" val="2262796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Automation: specify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GB" dirty="0"/>
              <a:t>Need a continuous line along each side of each river, and the coast</a:t>
            </a:r>
          </a:p>
          <a:p>
            <a:pPr lvl="2"/>
            <a:r>
              <a:rPr lang="en-GB" dirty="0"/>
              <a:t>Line should follow the raised defences where possible</a:t>
            </a:r>
          </a:p>
          <a:p>
            <a:pPr lvl="2"/>
            <a:r>
              <a:rPr lang="en-GB" dirty="0"/>
              <a:t>Elsewhere we want some intelligent best guess of the effective “defence line” – i.e. the flood boundary</a:t>
            </a:r>
          </a:p>
          <a:p>
            <a:pPr lvl="3"/>
            <a:r>
              <a:rPr lang="en-GB" sz="2200" dirty="0"/>
              <a:t>We might get this from embankments / slopes, shown in </a:t>
            </a:r>
            <a:r>
              <a:rPr lang="en-GB" sz="2200" dirty="0" err="1"/>
              <a:t>Mastermap</a:t>
            </a:r>
            <a:endParaRPr lang="en-GB" sz="2200" dirty="0"/>
          </a:p>
          <a:p>
            <a:pPr lvl="3"/>
            <a:r>
              <a:rPr lang="en-GB" sz="2200" dirty="0"/>
              <a:t>We might get this from the bank of rivers / lakes, shown in </a:t>
            </a:r>
            <a:r>
              <a:rPr lang="en-GB" sz="2200" dirty="0" err="1"/>
              <a:t>Mastermap</a:t>
            </a:r>
            <a:endParaRPr lang="en-GB" sz="2200" dirty="0"/>
          </a:p>
          <a:p>
            <a:pPr lvl="2"/>
            <a:r>
              <a:rPr lang="en-GB" dirty="0"/>
              <a:t>Each line must be continuous – no gaps – so we need to fill in areas where even </a:t>
            </a:r>
            <a:r>
              <a:rPr lang="en-GB" dirty="0" err="1"/>
              <a:t>Mastermap</a:t>
            </a:r>
            <a:r>
              <a:rPr lang="en-GB" dirty="0"/>
              <a:t> doesn’t provide a suitable line (e.g. single line watercourse)</a:t>
            </a:r>
          </a:p>
          <a:p>
            <a:pPr lvl="3"/>
            <a:r>
              <a:rPr lang="en-GB" sz="2200" dirty="0"/>
              <a:t>We might use a traditional “fixed tramline” as a last resort if other data don’t exist</a:t>
            </a:r>
          </a:p>
          <a:p>
            <a:pPr lvl="3"/>
            <a:r>
              <a:rPr lang="en-GB" sz="2200" dirty="0"/>
              <a:t>The input lines must all be connected to join the gaps between different datasets</a:t>
            </a:r>
          </a:p>
          <a:p>
            <a:pPr lvl="2"/>
            <a:r>
              <a:rPr lang="en-GB" dirty="0"/>
              <a:t>The fluvial parts of the line must be referenced to the river segments</a:t>
            </a:r>
          </a:p>
          <a:p>
            <a:pPr lvl="2"/>
            <a:r>
              <a:rPr lang="en-GB" dirty="0"/>
              <a:t>And all this must be produced automatically as far as is possible!</a:t>
            </a:r>
          </a:p>
          <a:p>
            <a:endParaRPr lang="en-GB" sz="2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3144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we identify the route?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2"/>
            <a:r>
              <a:rPr lang="en-GB" sz="2400" dirty="0"/>
              <a:t>How do we combine these datasets automatically?</a:t>
            </a:r>
          </a:p>
          <a:p>
            <a:pPr lvl="3"/>
            <a:r>
              <a:rPr lang="en-GB" dirty="0"/>
              <a:t>We can work out the GIS pre-processing we need for each dataset to make sure they are compatible</a:t>
            </a:r>
          </a:p>
          <a:p>
            <a:pPr lvl="3"/>
            <a:r>
              <a:rPr lang="en-GB" dirty="0"/>
              <a:t>It’s complex but made of simple spatial operations: clips, intersections, nearest neighbours</a:t>
            </a:r>
          </a:p>
          <a:p>
            <a:pPr lvl="2"/>
            <a:r>
              <a:rPr lang="en-GB" sz="2400" dirty="0"/>
              <a:t>But picking which line to use is harder: how do we tell FME to use flood defences when it can, but </a:t>
            </a:r>
            <a:r>
              <a:rPr lang="en-GB" sz="2400" dirty="0" err="1"/>
              <a:t>banklines</a:t>
            </a:r>
            <a:r>
              <a:rPr lang="en-GB" sz="2400" dirty="0"/>
              <a:t> otherwise?</a:t>
            </a:r>
          </a:p>
          <a:p>
            <a:pPr lvl="2"/>
            <a:r>
              <a:rPr lang="en-GB" sz="2400" dirty="0"/>
              <a:t>So let’s turn this into a problem somebody clever has already solved</a:t>
            </a:r>
          </a:p>
        </p:txBody>
      </p:sp>
      <p:pic>
        <p:nvPicPr>
          <p:cNvPr id="1026" name="Picture 2" descr="C:\download\194__h=x_darrens-jogle-uk-route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61704" y="1403350"/>
            <a:ext cx="4492854" cy="5468938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763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Diversion: </a:t>
            </a:r>
            <a:r>
              <a:rPr lang="en-GB" strike="sngStrike" dirty="0" err="1"/>
              <a:t>TomTom’s</a:t>
            </a:r>
            <a:r>
              <a:rPr lang="en-GB" dirty="0"/>
              <a:t> </a:t>
            </a:r>
            <a:r>
              <a:rPr lang="en-GB" dirty="0" err="1"/>
              <a:t>Dijkstra’s</a:t>
            </a:r>
            <a:r>
              <a:rPr lang="en-GB" dirty="0"/>
              <a:t> Algorithm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The fundamental task performed by a satnav is finding the “shortest” route across a “graph” (a connected network of lines and nodes)</a:t>
            </a:r>
          </a:p>
          <a:p>
            <a:pPr marL="817200" lvl="2" indent="-457200">
              <a:buFont typeface="Wingdings" pitchFamily="2" charset="2"/>
              <a:buChar char="§"/>
            </a:pPr>
            <a:r>
              <a:rPr lang="en-GB" sz="1800" dirty="0"/>
              <a:t>(where “shortest” = least cost by a particular metric that </a:t>
            </a:r>
            <a:r>
              <a:rPr lang="en-GB" sz="1800" i="1" dirty="0"/>
              <a:t>may</a:t>
            </a:r>
            <a:r>
              <a:rPr lang="en-GB" sz="1800" dirty="0"/>
              <a:t> be distance, or may equally be shortest time taken, highest number of pubs passed, whatever)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This is done using “</a:t>
            </a:r>
            <a:r>
              <a:rPr lang="en-GB" sz="2000" dirty="0" err="1"/>
              <a:t>Dijkstra’s</a:t>
            </a:r>
            <a:r>
              <a:rPr lang="en-GB" sz="2000" dirty="0"/>
              <a:t> Algorithm” (or a variant)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A satnav weights different edges (roads) differently depending on their type and the chosen metric… it </a:t>
            </a:r>
            <a:r>
              <a:rPr lang="en-GB" sz="2000" i="1" dirty="0"/>
              <a:t>prioritises</a:t>
            </a:r>
            <a:r>
              <a:rPr lang="en-GB" sz="2000" dirty="0"/>
              <a:t> them to choose the best route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Hmm… This sounds a familiar problem. </a:t>
            </a:r>
          </a:p>
        </p:txBody>
      </p:sp>
      <p:pic>
        <p:nvPicPr>
          <p:cNvPr id="2050" name="Picture 2" descr="C:\download\Picture 2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4013" y="2895128"/>
            <a:ext cx="4948237" cy="2485381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57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Shoehorning the idea into place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298799" y="1404000"/>
            <a:ext cx="5103517" cy="5468400"/>
          </a:xfrm>
        </p:spPr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We effectively use a satnav to find the CDL.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AIMS defences are the “motorway”. Everything else is also prioritised according to how keen we are to use it.</a:t>
            </a:r>
          </a:p>
          <a:p>
            <a:pPr marL="457200" lvl="1" indent="-457200">
              <a:buFont typeface="Wingdings" pitchFamily="2" charset="2"/>
              <a:buChar char="§"/>
            </a:pPr>
            <a:r>
              <a:rPr lang="en-GB" sz="1800" dirty="0"/>
              <a:t>Oh and by the way, FME is a satnav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There’s one more problem: the lines must all be connected. How can we do this?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Creating a mesh or “TIN” from points is a standard GIS operation for generating surfaces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2000" dirty="0"/>
              <a:t>But, Delaunay Triangulation has another relevant property: it connects points in such a way that a connected graph is guaranteed</a:t>
            </a:r>
          </a:p>
          <a:p>
            <a:pPr marL="457200" lvl="1" indent="-457200">
              <a:buFont typeface="Wingdings" pitchFamily="2" charset="2"/>
              <a:buChar char="§"/>
            </a:pPr>
            <a:endParaRPr lang="en-GB" sz="1800" dirty="0"/>
          </a:p>
          <a:p>
            <a:pPr marL="457200" indent="-457200">
              <a:buFont typeface="Wingdings" pitchFamily="2" charset="2"/>
              <a:buChar char="§"/>
            </a:pPr>
            <a:endParaRPr lang="en-GB" sz="20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496910" y="2091559"/>
            <a:ext cx="3040801" cy="346841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02359" y="1658389"/>
            <a:ext cx="2794133" cy="24721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 descr="C:\download\delaunayfest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4013" y="1663700"/>
            <a:ext cx="4948237" cy="4948237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29331" y="4538553"/>
            <a:ext cx="4143375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24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547" y="1405467"/>
            <a:ext cx="10080000" cy="5469466"/>
          </a:xfrm>
        </p:spPr>
        <p:txBody>
          <a:bodyPr/>
          <a:lstStyle/>
          <a:p>
            <a:pPr lvl="1"/>
            <a:r>
              <a:rPr lang="en-GB" dirty="0"/>
              <a:t>So it turns out that FME can do every part of the processing! </a:t>
            </a:r>
          </a:p>
          <a:p>
            <a:pPr lvl="2"/>
            <a:r>
              <a:rPr lang="en-GB" dirty="0"/>
              <a:t>Pre-process each dataset, in order of priority:</a:t>
            </a:r>
          </a:p>
          <a:p>
            <a:pPr lvl="3"/>
            <a:r>
              <a:rPr lang="en-GB" dirty="0"/>
              <a:t>Rivers first -&gt; flood defences -&gt; </a:t>
            </a:r>
            <a:r>
              <a:rPr lang="en-GB" dirty="0" err="1"/>
              <a:t>Mastermap</a:t>
            </a:r>
            <a:r>
              <a:rPr lang="en-GB" dirty="0"/>
              <a:t> embankments and slopes -&gt; </a:t>
            </a:r>
            <a:r>
              <a:rPr lang="en-GB" dirty="0" err="1"/>
              <a:t>Mastermap</a:t>
            </a:r>
            <a:r>
              <a:rPr lang="en-GB" dirty="0"/>
              <a:t> bank lines -&gt; notional “tramline”</a:t>
            </a:r>
          </a:p>
          <a:p>
            <a:pPr lvl="3"/>
            <a:r>
              <a:rPr lang="en-GB" dirty="0"/>
              <a:t>Lower priority data gets modified to match up with higher priority data</a:t>
            </a:r>
          </a:p>
          <a:p>
            <a:pPr lvl="2"/>
            <a:r>
              <a:rPr lang="en-GB" dirty="0"/>
              <a:t>Processing steps for each dataset:</a:t>
            </a:r>
          </a:p>
          <a:p>
            <a:pPr lvl="3"/>
            <a:r>
              <a:rPr lang="en-GB" dirty="0"/>
              <a:t>Modify geometry where necessary to ensure no intersections / crossings with river or each other</a:t>
            </a:r>
          </a:p>
          <a:p>
            <a:pPr lvl="3"/>
            <a:r>
              <a:rPr lang="en-GB" dirty="0"/>
              <a:t>Allocate flood area (</a:t>
            </a:r>
            <a:r>
              <a:rPr lang="en-GB" dirty="0" err="1"/>
              <a:t>hydrologically</a:t>
            </a:r>
            <a:r>
              <a:rPr lang="en-GB" dirty="0"/>
              <a:t> independent units) for group processing</a:t>
            </a:r>
          </a:p>
          <a:p>
            <a:pPr lvl="3"/>
            <a:r>
              <a:rPr lang="en-GB" dirty="0"/>
              <a:t>Each feature allocated to a particular river reach (or coastal)</a:t>
            </a:r>
          </a:p>
          <a:p>
            <a:pPr lvl="3"/>
            <a:r>
              <a:rPr lang="en-GB" dirty="0"/>
              <a:t>Each feature correctly attributed to left or right bank, or coastal</a:t>
            </a:r>
          </a:p>
          <a:p>
            <a:pPr lvl="3"/>
            <a:r>
              <a:rPr lang="en-GB" dirty="0"/>
              <a:t>Lower priority data “cut” near the endpoints of higher priority data</a:t>
            </a:r>
          </a:p>
          <a:p>
            <a:pPr lvl="2"/>
            <a:r>
              <a:rPr lang="en-GB" dirty="0"/>
              <a:t>Ensure at least one candidate line always exists for all rivers – a fixed width buffer – in case there are no better choices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8th April 2014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3158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547" y="1405467"/>
            <a:ext cx="10080000" cy="5469466"/>
          </a:xfrm>
        </p:spPr>
        <p:txBody>
          <a:bodyPr/>
          <a:lstStyle/>
          <a:p>
            <a:pPr lvl="1"/>
            <a:r>
              <a:rPr lang="en-GB" dirty="0"/>
              <a:t>So it turns out that FME can do every part of the processing! </a:t>
            </a:r>
          </a:p>
          <a:p>
            <a:pPr lvl="2"/>
            <a:r>
              <a:rPr lang="en-GB" dirty="0"/>
              <a:t>Connect them all together into a network dataset</a:t>
            </a:r>
          </a:p>
          <a:p>
            <a:pPr lvl="3"/>
            <a:r>
              <a:rPr lang="en-GB" dirty="0"/>
              <a:t>Use a Delaunay triangulation giving a connected graph for each flood area</a:t>
            </a:r>
          </a:p>
          <a:p>
            <a:pPr lvl="3"/>
            <a:r>
              <a:rPr lang="en-GB" dirty="0"/>
              <a:t>Remove edges that cross existing features</a:t>
            </a:r>
          </a:p>
          <a:p>
            <a:pPr lvl="2"/>
            <a:r>
              <a:rPr lang="en-GB" dirty="0"/>
              <a:t>Weight each “edge” in the graph – i.e. every feature – according to its data source and length</a:t>
            </a:r>
          </a:p>
          <a:p>
            <a:pPr lvl="3"/>
            <a:r>
              <a:rPr lang="en-GB" dirty="0"/>
              <a:t>Prioritise raised defences over </a:t>
            </a:r>
            <a:r>
              <a:rPr lang="en-GB" dirty="0" err="1"/>
              <a:t>Mastermap</a:t>
            </a:r>
            <a:r>
              <a:rPr lang="en-GB" dirty="0"/>
              <a:t> </a:t>
            </a:r>
            <a:r>
              <a:rPr lang="en-GB" dirty="0" err="1"/>
              <a:t>banklines</a:t>
            </a:r>
            <a:r>
              <a:rPr lang="en-GB" dirty="0"/>
              <a:t>, etc.</a:t>
            </a:r>
          </a:p>
          <a:p>
            <a:pPr lvl="3"/>
            <a:r>
              <a:rPr lang="en-GB" dirty="0"/>
              <a:t>Longer defences = LOWER weight</a:t>
            </a:r>
          </a:p>
          <a:p>
            <a:pPr lvl="2"/>
            <a:r>
              <a:rPr lang="en-GB" dirty="0"/>
              <a:t>Identify “start” and “end” locations, and use </a:t>
            </a:r>
            <a:r>
              <a:rPr lang="en-GB" dirty="0" err="1"/>
              <a:t>ShortestPathFinder</a:t>
            </a:r>
            <a:r>
              <a:rPr lang="en-GB" dirty="0"/>
              <a:t> to pick the “best” path along the river at all points </a:t>
            </a:r>
          </a:p>
          <a:p>
            <a:pPr lvl="3"/>
            <a:r>
              <a:rPr lang="en-GB" dirty="0"/>
              <a:t>To maximise use of the higher quality data</a:t>
            </a:r>
          </a:p>
          <a:p>
            <a:pPr lvl="2"/>
            <a:r>
              <a:rPr lang="en-GB" dirty="0"/>
              <a:t>Review the results, and if necessary adjust weights and re-run </a:t>
            </a:r>
            <a:r>
              <a:rPr lang="en-GB" dirty="0" err="1"/>
              <a:t>ShortestPathFinder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8th April 2014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0712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overall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2"/>
            <a:r>
              <a:rPr lang="en-GB" dirty="0"/>
              <a:t>The processing workflow is implemented in ten workbenches in FME 2013. </a:t>
            </a:r>
          </a:p>
          <a:p>
            <a:pPr lvl="2"/>
            <a:r>
              <a:rPr lang="en-GB" dirty="0"/>
              <a:t>The time-consuming but less subjective bits happen first</a:t>
            </a:r>
          </a:p>
          <a:p>
            <a:pPr lvl="2"/>
            <a:r>
              <a:rPr lang="en-GB" dirty="0"/>
              <a:t>The final route selection happens last</a:t>
            </a:r>
          </a:p>
          <a:p>
            <a:pPr lvl="2"/>
            <a:r>
              <a:rPr lang="en-GB" dirty="0"/>
              <a:t>This allows user to make edits to the CDL without physically editing features – minimal GIS expertise</a:t>
            </a:r>
          </a:p>
          <a:p>
            <a:pPr lvl="2"/>
            <a:r>
              <a:rPr lang="en-GB" dirty="0"/>
              <a:t>The workbenches are each called in turn with </a:t>
            </a:r>
            <a:r>
              <a:rPr lang="en-GB" dirty="0" err="1"/>
              <a:t>WorkspaceRunners</a:t>
            </a:r>
            <a:r>
              <a:rPr lang="en-GB" dirty="0"/>
              <a:t> from an overall workbench.</a:t>
            </a:r>
          </a:p>
          <a:p>
            <a:pPr lvl="2"/>
            <a:r>
              <a:rPr lang="en-GB" dirty="0"/>
              <a:t>The process can be restarted at any point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443747" y="1414743"/>
            <a:ext cx="4919537" cy="2448000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433237" y="3994914"/>
            <a:ext cx="4970123" cy="2541181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540720" y="6599057"/>
            <a:ext cx="188312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i="1" dirty="0">
                <a:solidFill>
                  <a:schemeClr val="tx1"/>
                </a:solidFill>
              </a:rPr>
              <a:t>Spaghetti code?</a:t>
            </a:r>
          </a:p>
        </p:txBody>
      </p:sp>
    </p:spTree>
    <p:extLst>
      <p:ext uri="{BB962C8B-B14F-4D97-AF65-F5344CB8AC3E}">
        <p14:creationId xmlns:p14="http://schemas.microsoft.com/office/powerpoint/2010/main" val="147350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084093" y="108207"/>
            <a:ext cx="8352680" cy="864000"/>
          </a:xfrm>
        </p:spPr>
        <p:txBody>
          <a:bodyPr/>
          <a:lstStyle/>
          <a:p>
            <a:pPr lvl="2" algn="r" defTabSz="1043056" rtl="0">
              <a:lnSpc>
                <a:spcPct val="90000"/>
              </a:lnSpc>
              <a:spcBef>
                <a:spcPct val="0"/>
              </a:spcBef>
            </a:pPr>
            <a:r>
              <a:rPr lang="en-GB" sz="2800" dirty="0">
                <a:solidFill>
                  <a:schemeClr val="accent2"/>
                </a:solidFill>
              </a:rPr>
              <a:t>Pre-process all the “candidate” datasets - AIMS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1433" y="1341876"/>
            <a:ext cx="4382815" cy="5470525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47034" y="972207"/>
            <a:ext cx="3289739" cy="3289739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79474" y="3962399"/>
            <a:ext cx="3478926" cy="3360523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8108" y="3522165"/>
            <a:ext cx="3478926" cy="336240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245145" y="877407"/>
            <a:ext cx="3290400" cy="329040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3"/>
          <p:cNvPicPr>
            <a:picLocks noChangeAspect="1" noChangeArrowheads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05563" y="1434475"/>
            <a:ext cx="10204015" cy="521722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21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7438 0.05017 L 3.56295E-7 -3.61041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11" y="-2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0051 0.05856 L 1.94774E-6 -5.54156E-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018" y="-29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227 0.05793 L 0.0006 0.0079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84" y="-24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138 0.01239 L -0.00029 0.0050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84" y="-3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Allocate each piece to the river (or coast) it “defends”</a:t>
            </a:r>
            <a:br>
              <a:rPr lang="en-GB" sz="2400" dirty="0"/>
            </a:br>
            <a:endParaRPr lang="en-GB" sz="24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749" y="1404938"/>
            <a:ext cx="9406027" cy="5470525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10" name="Content Placeholder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630494" y="1410193"/>
            <a:ext cx="9406027" cy="54705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1" name="Content Placeholder 7"/>
          <p:cNvSpPr txBox="1">
            <a:spLocks/>
          </p:cNvSpPr>
          <p:nvPr/>
        </p:nvSpPr>
        <p:spPr bwMode="gray">
          <a:xfrm>
            <a:off x="819807" y="1629103"/>
            <a:ext cx="4692450" cy="192092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lIns="0" tIns="0" rIns="0" bIns="0" rtlCol="0">
            <a:noAutofit/>
          </a:bodyPr>
          <a:lstStyle>
            <a:lvl1pPr marL="0" indent="0" algn="l" defTabSz="1043056" rtl="0" eaLnBrk="1" latinLnBrk="0" hangingPunct="1">
              <a:spcBef>
                <a:spcPts val="900"/>
              </a:spcBef>
              <a:buFontTx/>
              <a:buNone/>
              <a:defRPr sz="26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FontTx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SzPct val="80000"/>
              <a:buFont typeface="Wingdings" pitchFamily="2" charset="2"/>
              <a:buChar char="n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Wingdings 2" pitchFamily="18" charset="2"/>
              <a:buChar char="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4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GB" sz="2000" dirty="0"/>
              <a:t>Matching features to river reaches.</a:t>
            </a:r>
          </a:p>
          <a:p>
            <a:pPr lvl="2">
              <a:buClrTx/>
            </a:pPr>
            <a:r>
              <a:rPr lang="en-GB" sz="1600" dirty="0"/>
              <a:t>They may or may not intersect. </a:t>
            </a:r>
          </a:p>
          <a:p>
            <a:pPr lvl="2">
              <a:buClrTx/>
            </a:pPr>
            <a:r>
              <a:rPr lang="en-GB" sz="1600" dirty="0"/>
              <a:t>They may or may not match cleanly – one to many, or many to one, or none at all.</a:t>
            </a:r>
          </a:p>
          <a:p>
            <a:pPr lvl="2">
              <a:buClrTx/>
            </a:pPr>
            <a:r>
              <a:rPr lang="en-GB" sz="1600" dirty="0"/>
              <a:t>We can’t use any straightforward spatial relationships! (Certainly not just “closest”)</a:t>
            </a:r>
          </a:p>
        </p:txBody>
      </p:sp>
    </p:spTree>
    <p:extLst>
      <p:ext uri="{BB962C8B-B14F-4D97-AF65-F5344CB8AC3E}">
        <p14:creationId xmlns:p14="http://schemas.microsoft.com/office/powerpoint/2010/main" val="419334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 matching detail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69" r="8027" b="12904"/>
          <a:stretch/>
        </p:blipFill>
        <p:spPr>
          <a:xfrm>
            <a:off x="419474" y="976209"/>
            <a:ext cx="10093356" cy="492776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12" name="Content Placeholder 7"/>
          <p:cNvSpPr txBox="1">
            <a:spLocks/>
          </p:cNvSpPr>
          <p:nvPr/>
        </p:nvSpPr>
        <p:spPr bwMode="gray">
          <a:xfrm>
            <a:off x="280920" y="4218723"/>
            <a:ext cx="4721817" cy="2667897"/>
          </a:xfrm>
          <a:prstGeom prst="rect">
            <a:avLst/>
          </a:prstGeom>
          <a:solidFill>
            <a:schemeClr val="bg1">
              <a:lumMod val="85000"/>
              <a:alpha val="76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lIns="0" tIns="0" rIns="0" bIns="0" rtlCol="0">
            <a:noAutofit/>
          </a:bodyPr>
          <a:lstStyle>
            <a:lvl1pPr marL="0" indent="0" algn="l" defTabSz="1043056" rtl="0" eaLnBrk="1" latinLnBrk="0" hangingPunct="1">
              <a:spcBef>
                <a:spcPts val="900"/>
              </a:spcBef>
              <a:buFontTx/>
              <a:buNone/>
              <a:defRPr sz="26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FontTx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SzPct val="80000"/>
              <a:buFont typeface="Wingdings" pitchFamily="2" charset="2"/>
              <a:buChar char="n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Wingdings 2" pitchFamily="18" charset="2"/>
              <a:buChar char="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4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2000" dirty="0"/>
              <a:t>We </a:t>
            </a:r>
            <a:r>
              <a:rPr lang="en-GB" sz="2000" dirty="0" err="1"/>
              <a:t>densify</a:t>
            </a:r>
            <a:r>
              <a:rPr lang="en-GB" sz="2000" dirty="0"/>
              <a:t> the lines (rivers and defences) to a given vertex spacing</a:t>
            </a:r>
          </a:p>
          <a:p>
            <a:pPr lvl="2"/>
            <a:r>
              <a:rPr lang="en-GB" sz="2000" dirty="0"/>
              <a:t>We match each vertex to the nearest river</a:t>
            </a:r>
          </a:p>
          <a:p>
            <a:pPr lvl="2"/>
            <a:r>
              <a:rPr lang="en-GB" sz="2000" dirty="0"/>
              <a:t>We summarise the matches for each original line</a:t>
            </a:r>
          </a:p>
          <a:p>
            <a:pPr lvl="3"/>
            <a:r>
              <a:rPr lang="en-GB" sz="1800" dirty="0"/>
              <a:t>Using </a:t>
            </a:r>
            <a:r>
              <a:rPr lang="en-GB" sz="1800" dirty="0" err="1"/>
              <a:t>ListBuilder</a:t>
            </a:r>
            <a:r>
              <a:rPr lang="en-GB" sz="1800" dirty="0"/>
              <a:t>, </a:t>
            </a:r>
            <a:r>
              <a:rPr lang="en-GB" sz="1800" dirty="0" err="1"/>
              <a:t>ListHistogrammer</a:t>
            </a:r>
            <a:r>
              <a:rPr lang="en-GB" sz="1800" dirty="0"/>
              <a:t>, and </a:t>
            </a:r>
            <a:r>
              <a:rPr lang="en-GB" sz="1800" dirty="0" err="1"/>
              <a:t>ListSummer</a:t>
            </a:r>
            <a:endParaRPr lang="en-GB" sz="1800" dirty="0"/>
          </a:p>
        </p:txBody>
      </p:sp>
      <p:sp>
        <p:nvSpPr>
          <p:cNvPr id="15" name="Content Placeholder 7"/>
          <p:cNvSpPr txBox="1">
            <a:spLocks/>
          </p:cNvSpPr>
          <p:nvPr/>
        </p:nvSpPr>
        <p:spPr bwMode="gray">
          <a:xfrm>
            <a:off x="5696421" y="1064852"/>
            <a:ext cx="4721817" cy="2908058"/>
          </a:xfrm>
          <a:prstGeom prst="rect">
            <a:avLst/>
          </a:prstGeom>
          <a:solidFill>
            <a:schemeClr val="bg1">
              <a:lumMod val="85000"/>
              <a:alpha val="76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lIns="0" tIns="0" rIns="0" bIns="0" rtlCol="0">
            <a:noAutofit/>
          </a:bodyPr>
          <a:lstStyle>
            <a:lvl1pPr marL="0" indent="0" algn="l" defTabSz="1043056" rtl="0" eaLnBrk="1" latinLnBrk="0" hangingPunct="1">
              <a:spcBef>
                <a:spcPts val="900"/>
              </a:spcBef>
              <a:buFontTx/>
              <a:buNone/>
              <a:defRPr sz="26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FontTx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SzPct val="80000"/>
              <a:buFont typeface="Wingdings" pitchFamily="2" charset="2"/>
              <a:buChar char="n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Wingdings 2" pitchFamily="18" charset="2"/>
              <a:buChar char="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4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2000" dirty="0"/>
              <a:t>If more than a given percentage match, we allocate that river to the whole line</a:t>
            </a:r>
          </a:p>
          <a:p>
            <a:pPr lvl="2"/>
            <a:r>
              <a:rPr lang="en-GB" sz="2000" dirty="0"/>
              <a:t>If not, we chop the line at the locations nearest to the ends of river reaches in the vicinity, </a:t>
            </a:r>
            <a:r>
              <a:rPr lang="en-GB" sz="2000" dirty="0" err="1"/>
              <a:t>densify</a:t>
            </a:r>
            <a:r>
              <a:rPr lang="en-GB" sz="2000" dirty="0"/>
              <a:t> these further, and try again</a:t>
            </a:r>
          </a:p>
          <a:p>
            <a:pPr lvl="3"/>
            <a:r>
              <a:rPr lang="en-GB" sz="1800" dirty="0"/>
              <a:t>Using </a:t>
            </a:r>
            <a:r>
              <a:rPr lang="en-GB" sz="1800" dirty="0" err="1"/>
              <a:t>PointOnLineOverlayer</a:t>
            </a:r>
            <a:r>
              <a:rPr lang="en-GB" sz="1800" dirty="0"/>
              <a:t> with a tolerance to cut the lines</a:t>
            </a:r>
          </a:p>
          <a:p>
            <a:pPr>
              <a:buClrTx/>
            </a:pPr>
            <a:endParaRPr lang="en-GB" sz="2400" dirty="0"/>
          </a:p>
        </p:txBody>
      </p:sp>
      <p:sp>
        <p:nvSpPr>
          <p:cNvPr id="9" name="Content Placeholder 7"/>
          <p:cNvSpPr txBox="1">
            <a:spLocks/>
          </p:cNvSpPr>
          <p:nvPr/>
        </p:nvSpPr>
        <p:spPr bwMode="gray">
          <a:xfrm>
            <a:off x="5323304" y="4919238"/>
            <a:ext cx="4721817" cy="1967382"/>
          </a:xfrm>
          <a:prstGeom prst="rect">
            <a:avLst/>
          </a:prstGeom>
          <a:solidFill>
            <a:schemeClr val="bg1">
              <a:lumMod val="85000"/>
              <a:alpha val="76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lIns="0" tIns="0" rIns="0" bIns="0" rtlCol="0">
            <a:noAutofit/>
          </a:bodyPr>
          <a:lstStyle>
            <a:lvl1pPr marL="0" indent="0" algn="l" defTabSz="1043056" rtl="0" eaLnBrk="1" latinLnBrk="0" hangingPunct="1">
              <a:spcBef>
                <a:spcPts val="900"/>
              </a:spcBef>
              <a:buFontTx/>
              <a:buNone/>
              <a:defRPr sz="26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0" indent="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FontTx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360000" algn="l" defTabSz="1043056" rtl="0" eaLnBrk="1" latinLnBrk="0" hangingPunct="1">
              <a:spcBef>
                <a:spcPts val="600"/>
              </a:spcBef>
              <a:buClr>
                <a:schemeClr val="accent2"/>
              </a:buClr>
              <a:buSzPct val="80000"/>
              <a:buFont typeface="Wingdings" pitchFamily="2" charset="2"/>
              <a:buChar char="n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Wingdings 2" pitchFamily="18" charset="2"/>
              <a:buChar char="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4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0000" indent="-360000" algn="l" defTabSz="1043056" rtl="0" eaLnBrk="1" latinLnBrk="0" hangingPunct="1">
              <a:spcBef>
                <a:spcPts val="400"/>
              </a:spcBef>
              <a:buClr>
                <a:schemeClr val="accent2"/>
              </a:buClr>
              <a:buFont typeface="Arial" pitchFamily="34" charset="0"/>
              <a:buChar char="–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GB" sz="2000" dirty="0"/>
              <a:t>We use this in many places, so it is encapsulated in a custom transformer</a:t>
            </a:r>
          </a:p>
          <a:p>
            <a:pPr lvl="2"/>
            <a:r>
              <a:rPr lang="en-GB" sz="2000" dirty="0"/>
              <a:t>This is a robust method of matching one line dataset to another where they are e.g. generalised to different extents</a:t>
            </a:r>
          </a:p>
          <a:p>
            <a:pPr>
              <a:buClrTx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68640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to HR Wallingford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Independent international research and consultancy organisation in civil engineering and environmental hydraulics…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7" name="Picture 18" descr="dexph101_034_17 thumbnail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4817" y="3718261"/>
            <a:ext cx="1544602" cy="1991832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9" descr="whittenham clumps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61105" y="3718261"/>
            <a:ext cx="1537176" cy="1991832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0" descr="49546 Durdle door thumbnail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87393" y="3718261"/>
            <a:ext cx="1542746" cy="1991832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1" descr="dv225002ship thumbnail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52965" y="3718261"/>
            <a:ext cx="1544602" cy="1991832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2" descr="Trinity terminal sunset Courtesy of the Port of Felixstowe RESTRICTED thumbnail"/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21107" y="3718261"/>
            <a:ext cx="1540889" cy="1991832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23"/>
          <p:cNvSpPr>
            <a:spLocks noChangeArrowheads="1"/>
          </p:cNvSpPr>
          <p:nvPr/>
        </p:nvSpPr>
        <p:spPr bwMode="auto">
          <a:xfrm>
            <a:off x="1290261" y="3081154"/>
            <a:ext cx="1637427" cy="637106"/>
          </a:xfrm>
          <a:prstGeom prst="rect">
            <a:avLst/>
          </a:prstGeom>
          <a:solidFill>
            <a:schemeClr val="accent6"/>
          </a:solidFill>
          <a:ln w="762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GB" sz="2500" dirty="0">
                <a:solidFill>
                  <a:schemeClr val="bg1"/>
                </a:solidFill>
                <a:latin typeface="Arial "/>
              </a:rPr>
              <a:t>Water </a:t>
            </a:r>
          </a:p>
        </p:txBody>
      </p:sp>
      <p:sp>
        <p:nvSpPr>
          <p:cNvPr id="13" name="Rectangle 24"/>
          <p:cNvSpPr>
            <a:spLocks noChangeArrowheads="1"/>
          </p:cNvSpPr>
          <p:nvPr/>
        </p:nvSpPr>
        <p:spPr bwMode="auto">
          <a:xfrm>
            <a:off x="2916549" y="3081154"/>
            <a:ext cx="1611436" cy="637106"/>
          </a:xfrm>
          <a:prstGeom prst="rect">
            <a:avLst/>
          </a:prstGeom>
          <a:solidFill>
            <a:schemeClr val="accent4"/>
          </a:solidFill>
          <a:ln w="762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GB" sz="2500" dirty="0">
                <a:solidFill>
                  <a:schemeClr val="bg1"/>
                </a:solidFill>
                <a:latin typeface="Arial "/>
              </a:rPr>
              <a:t>Floods</a:t>
            </a:r>
          </a:p>
        </p:txBody>
      </p:sp>
      <p:sp>
        <p:nvSpPr>
          <p:cNvPr id="14" name="Rectangle 25"/>
          <p:cNvSpPr>
            <a:spLocks noChangeArrowheads="1"/>
          </p:cNvSpPr>
          <p:nvPr/>
        </p:nvSpPr>
        <p:spPr bwMode="auto">
          <a:xfrm>
            <a:off x="4539124" y="3081154"/>
            <a:ext cx="1667131" cy="637106"/>
          </a:xfrm>
          <a:prstGeom prst="rect">
            <a:avLst/>
          </a:prstGeom>
          <a:solidFill>
            <a:schemeClr val="accent2"/>
          </a:solidFill>
          <a:ln w="762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GB" sz="2500">
                <a:solidFill>
                  <a:schemeClr val="bg1"/>
                </a:solidFill>
                <a:latin typeface="Arial "/>
              </a:rPr>
              <a:t>Coasts</a:t>
            </a:r>
          </a:p>
        </p:txBody>
      </p:sp>
      <p:sp>
        <p:nvSpPr>
          <p:cNvPr id="15" name="Rectangle 26"/>
          <p:cNvSpPr>
            <a:spLocks noChangeArrowheads="1"/>
          </p:cNvSpPr>
          <p:nvPr/>
        </p:nvSpPr>
        <p:spPr bwMode="auto">
          <a:xfrm>
            <a:off x="6178408" y="3081154"/>
            <a:ext cx="1652279" cy="637106"/>
          </a:xfrm>
          <a:prstGeom prst="rect">
            <a:avLst/>
          </a:prstGeom>
          <a:solidFill>
            <a:schemeClr val="accent5"/>
          </a:solidFill>
          <a:ln w="762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GB" sz="2500" dirty="0">
                <a:solidFill>
                  <a:schemeClr val="bg1"/>
                </a:solidFill>
                <a:latin typeface="Arial "/>
              </a:rPr>
              <a:t>Maritime</a:t>
            </a:r>
          </a:p>
        </p:txBody>
      </p:sp>
      <p:sp>
        <p:nvSpPr>
          <p:cNvPr id="16" name="Rectangle 27"/>
          <p:cNvSpPr>
            <a:spLocks noChangeArrowheads="1"/>
          </p:cNvSpPr>
          <p:nvPr/>
        </p:nvSpPr>
        <p:spPr bwMode="auto">
          <a:xfrm>
            <a:off x="7806553" y="3081154"/>
            <a:ext cx="1641140" cy="637106"/>
          </a:xfrm>
          <a:prstGeom prst="rect">
            <a:avLst/>
          </a:prstGeom>
          <a:solidFill>
            <a:schemeClr val="tx2"/>
          </a:solidFill>
          <a:ln w="76200" algn="ctr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en-GB" sz="2500">
                <a:solidFill>
                  <a:schemeClr val="bg1"/>
                </a:solidFill>
                <a:latin typeface="Arial "/>
              </a:rPr>
              <a:t>Energy</a:t>
            </a:r>
          </a:p>
        </p:txBody>
      </p:sp>
    </p:spTree>
    <p:extLst>
      <p:ext uri="{BB962C8B-B14F-4D97-AF65-F5344CB8AC3E}">
        <p14:creationId xmlns:p14="http://schemas.microsoft.com/office/powerpoint/2010/main" val="2445163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Connecting the features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749" y="1404938"/>
            <a:ext cx="9406027" cy="5470525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9" name="Content Placeholder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630491" y="1410193"/>
            <a:ext cx="9406027" cy="54705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0" name="Content Placeholder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630491" y="1410193"/>
            <a:ext cx="9406027" cy="54705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4" name="Content Placeholder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630491" y="1410193"/>
            <a:ext cx="9406025" cy="54705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5" name="Content Placeholder 7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630490" y="1410193"/>
            <a:ext cx="9406025" cy="5470524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2" name="TextBox 11"/>
          <p:cNvSpPr txBox="1"/>
          <p:nvPr/>
        </p:nvSpPr>
        <p:spPr>
          <a:xfrm>
            <a:off x="770716" y="1551443"/>
            <a:ext cx="5139559" cy="1692771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pPr lvl="1"/>
            <a:r>
              <a:rPr lang="en-GB" sz="1800" dirty="0">
                <a:solidFill>
                  <a:schemeClr val="tx1"/>
                </a:solidFill>
              </a:rPr>
              <a:t>First we split each low priority feature (e.g. bank line) at the points nearest the ends of higher priority features (e.g. defences)</a:t>
            </a:r>
          </a:p>
          <a:p>
            <a:pPr lvl="2"/>
            <a:r>
              <a:rPr lang="en-GB" sz="1600" dirty="0"/>
              <a:t>(using </a:t>
            </a:r>
            <a:r>
              <a:rPr lang="en-GB" sz="1600" dirty="0" err="1"/>
              <a:t>PointOnLineOverlayer</a:t>
            </a:r>
            <a:r>
              <a:rPr lang="en-GB" sz="1600" dirty="0"/>
              <a:t> with grouping).</a:t>
            </a:r>
          </a:p>
          <a:p>
            <a:pPr lvl="1"/>
            <a:r>
              <a:rPr lang="en-GB" sz="1800" dirty="0">
                <a:solidFill>
                  <a:schemeClr val="tx1"/>
                </a:solidFill>
              </a:rPr>
              <a:t>This ensures that a long piece of bank does not prevent the route from joining the defence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33504" y="5349311"/>
            <a:ext cx="5139559" cy="1323439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pPr lvl="1"/>
            <a:r>
              <a:rPr lang="en-GB" sz="1800" dirty="0">
                <a:solidFill>
                  <a:schemeClr val="tx1"/>
                </a:solidFill>
              </a:rPr>
              <a:t>Then we produce TIN using </a:t>
            </a:r>
            <a:r>
              <a:rPr lang="en-GB" sz="1800" dirty="0" err="1">
                <a:solidFill>
                  <a:schemeClr val="tx1"/>
                </a:solidFill>
              </a:rPr>
              <a:t>TINGenerator</a:t>
            </a:r>
            <a:endParaRPr lang="en-GB" sz="1800" dirty="0">
              <a:solidFill>
                <a:schemeClr val="tx1"/>
              </a:solidFill>
            </a:endParaRPr>
          </a:p>
          <a:p>
            <a:pPr lvl="2"/>
            <a:r>
              <a:rPr lang="en-GB" sz="1600" dirty="0"/>
              <a:t>This works on points, so we use the line endpoints</a:t>
            </a:r>
          </a:p>
          <a:p>
            <a:pPr lvl="1"/>
            <a:r>
              <a:rPr lang="en-GB" sz="1800" dirty="0">
                <a:solidFill>
                  <a:schemeClr val="tx1"/>
                </a:solidFill>
              </a:rPr>
              <a:t>We remove TIN edges that cross the defence lines or rivers (and the longest ones on hull)</a:t>
            </a:r>
          </a:p>
        </p:txBody>
      </p:sp>
    </p:spTree>
    <p:extLst>
      <p:ext uri="{BB962C8B-B14F-4D97-AF65-F5344CB8AC3E}">
        <p14:creationId xmlns:p14="http://schemas.microsoft.com/office/powerpoint/2010/main" val="275899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the Continuous Defence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GB" dirty="0"/>
              <a:t>Once we’ve made a connected network creating the CDL is simply a matter of running the </a:t>
            </a:r>
            <a:r>
              <a:rPr lang="en-GB" dirty="0" err="1"/>
              <a:t>ShortestPathFinder</a:t>
            </a:r>
            <a:r>
              <a:rPr lang="en-GB" dirty="0"/>
              <a:t> with appropriate weights</a:t>
            </a:r>
          </a:p>
          <a:p>
            <a:pPr lvl="2"/>
            <a:r>
              <a:rPr lang="en-GB" dirty="0"/>
              <a:t>We put a low weight on the defence features we want to use and a high weight on those we want to avoid if possible (the connectors).</a:t>
            </a:r>
          </a:p>
          <a:p>
            <a:pPr lvl="2"/>
            <a:r>
              <a:rPr lang="en-GB" dirty="0"/>
              <a:t>We adjust those weights so that the connectors joining high-priority features themselves are also lower weight.</a:t>
            </a:r>
          </a:p>
          <a:p>
            <a:pPr lvl="2"/>
            <a:r>
              <a:rPr lang="en-GB" dirty="0"/>
              <a:t>We use the shortest path finder to find routes </a:t>
            </a:r>
          </a:p>
          <a:p>
            <a:pPr lvl="3"/>
            <a:r>
              <a:rPr lang="en-GB" dirty="0"/>
              <a:t>“From” the top of each river reach / bank (each source location)</a:t>
            </a:r>
          </a:p>
          <a:p>
            <a:pPr lvl="3"/>
            <a:r>
              <a:rPr lang="en-GB" dirty="0"/>
              <a:t>Down to the next confluence or the coast</a:t>
            </a:r>
          </a:p>
          <a:p>
            <a:pPr lvl="3"/>
            <a:r>
              <a:rPr lang="en-GB" dirty="0"/>
              <a:t>Along and back up the next reach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2584" y="1513489"/>
            <a:ext cx="6650313" cy="3867807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176901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39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41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it right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80083" y="1093076"/>
            <a:ext cx="4120056" cy="5408438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4469" y="1629104"/>
            <a:ext cx="4675744" cy="543796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547" y="1405466"/>
            <a:ext cx="3916101" cy="4228079"/>
          </a:xfr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pPr lvl="2"/>
            <a:r>
              <a:rPr lang="en-GB" sz="2000" dirty="0"/>
              <a:t>We can never get it completely right automatically! </a:t>
            </a:r>
          </a:p>
          <a:p>
            <a:pPr lvl="3"/>
            <a:r>
              <a:rPr lang="en-GB" sz="1800" dirty="0"/>
              <a:t>There are areas with multiple defences, different priorities needed, etc.</a:t>
            </a:r>
          </a:p>
          <a:p>
            <a:pPr lvl="3"/>
            <a:r>
              <a:rPr lang="en-GB" sz="1800" dirty="0"/>
              <a:t>There are times when the weighting strategy needs adjustment</a:t>
            </a:r>
          </a:p>
          <a:p>
            <a:pPr lvl="2"/>
            <a:r>
              <a:rPr lang="en-GB" sz="2000" dirty="0"/>
              <a:t>But, if the wrong features are used then all the user has to do is adjust weights up or down on the intermediate networked data, and re-run.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02394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CDL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070" y="1299536"/>
            <a:ext cx="9442686" cy="5491846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10" name="Content Placeholder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572815" y="1304792"/>
            <a:ext cx="9442686" cy="5491845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11" name="Content Placeholder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572816" y="1304792"/>
            <a:ext cx="9442685" cy="5491845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" name="TextBox 8"/>
          <p:cNvSpPr txBox="1"/>
          <p:nvPr/>
        </p:nvSpPr>
        <p:spPr>
          <a:xfrm>
            <a:off x="4971392" y="4897068"/>
            <a:ext cx="4855779" cy="2308324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/>
              <a:t>However the majority of the time the method processes and selects the correct data</a:t>
            </a:r>
          </a:p>
          <a:p>
            <a:pPr lvl="2"/>
            <a:r>
              <a:rPr lang="en-GB" sz="1600" dirty="0"/>
              <a:t>Where “correct” means that the local experts agree it is a good representation of a model they’d have produced manually</a:t>
            </a:r>
          </a:p>
          <a:p>
            <a:pPr lvl="2"/>
            <a:r>
              <a:rPr lang="en-GB" sz="1600" dirty="0"/>
              <a:t>And across the catchment a high proportion of the total length of flood defences is incorporated</a:t>
            </a:r>
          </a:p>
          <a:p>
            <a:endParaRPr lang="en-GB" sz="1800" dirty="0" err="1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9959" y="4891060"/>
            <a:ext cx="3841532" cy="1107996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/>
              <a:t>The final line smoothly integrates the defence data where it exists, and sensible alternatives elsewhere</a:t>
            </a:r>
            <a:endParaRPr lang="en-GB" sz="1600" dirty="0"/>
          </a:p>
          <a:p>
            <a:endParaRPr lang="en-GB" sz="18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80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8182E-6 -5.04202E-7 L 0.07278 -0.3218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39" y="-160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FME: What’s good	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GB" dirty="0"/>
              <a:t>It’s not just about converting data(!)</a:t>
            </a:r>
          </a:p>
          <a:p>
            <a:pPr lvl="2"/>
            <a:r>
              <a:rPr lang="en-GB" dirty="0"/>
              <a:t>The geographic processing you can do is extremely advanced. </a:t>
            </a:r>
          </a:p>
          <a:p>
            <a:pPr lvl="3"/>
            <a:r>
              <a:rPr lang="en-GB" dirty="0"/>
              <a:t>It’s a cliché, but really, almost everything has been thought of (LeftRightSpatialCalculator!)</a:t>
            </a:r>
          </a:p>
          <a:p>
            <a:pPr lvl="3"/>
            <a:r>
              <a:rPr lang="en-GB" dirty="0"/>
              <a:t>We have not thought of a single fundamental operation or test through this project that wasn’t already implemented in a standard transformer</a:t>
            </a:r>
          </a:p>
          <a:p>
            <a:pPr lvl="2"/>
            <a:r>
              <a:rPr lang="en-GB" dirty="0"/>
              <a:t>The speed – when you hold its hand and set things up right</a:t>
            </a:r>
          </a:p>
          <a:p>
            <a:pPr lvl="2"/>
            <a:r>
              <a:rPr lang="en-GB" dirty="0"/>
              <a:t>The repeatability</a:t>
            </a:r>
          </a:p>
          <a:p>
            <a:pPr lvl="2"/>
            <a:r>
              <a:rPr lang="en-GB" dirty="0"/>
              <a:t>The close coupling between an idea and a working process: if you can write it down or draw it, you can FME it</a:t>
            </a:r>
          </a:p>
          <a:p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3947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encountered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058" y="1226791"/>
            <a:ext cx="10080000" cy="5469466"/>
          </a:xfrm>
        </p:spPr>
        <p:txBody>
          <a:bodyPr/>
          <a:lstStyle/>
          <a:p>
            <a:pPr lvl="2"/>
            <a:r>
              <a:rPr lang="en-GB" dirty="0"/>
              <a:t>Occasional strange behaviour with spatial matching – e.g. one feature goes through two paths, then they don’t match. Floating point precision issue? </a:t>
            </a:r>
          </a:p>
          <a:p>
            <a:pPr lvl="2"/>
            <a:r>
              <a:rPr lang="en-GB" dirty="0"/>
              <a:t>Some hard-to-duplicate bugs where the FME process itself silently crashes</a:t>
            </a:r>
          </a:p>
          <a:p>
            <a:pPr lvl="3"/>
            <a:r>
              <a:rPr lang="en-GB" dirty="0" err="1"/>
              <a:t>TINGenerator</a:t>
            </a:r>
            <a:r>
              <a:rPr lang="en-GB" dirty="0"/>
              <a:t> with grouping is the prime example</a:t>
            </a:r>
          </a:p>
          <a:p>
            <a:pPr lvl="2"/>
            <a:r>
              <a:rPr lang="en-GB" dirty="0"/>
              <a:t>Workbench / transformer versions: changes in behaviour and backwards compatibility. </a:t>
            </a:r>
          </a:p>
          <a:p>
            <a:pPr lvl="2"/>
            <a:r>
              <a:rPr lang="en-GB" dirty="0"/>
              <a:t>Version control: lack of this is by far the biggest barrier to a “coding” project of this scale with FME. </a:t>
            </a:r>
          </a:p>
          <a:p>
            <a:pPr lvl="3"/>
            <a:r>
              <a:rPr lang="en-GB" dirty="0"/>
              <a:t>Without it a workbench can essentially only be developed in one place by one person and these ones are at the limit of what one person can do!</a:t>
            </a:r>
          </a:p>
          <a:p>
            <a:pPr lvl="3"/>
            <a:r>
              <a:rPr lang="en-GB" dirty="0"/>
              <a:t>Please, please can this become possible. We would never dream of managing this amount of C# code without it.</a:t>
            </a:r>
          </a:p>
          <a:p>
            <a:pPr lvl="2"/>
            <a:r>
              <a:rPr lang="en-GB" dirty="0"/>
              <a:t>Speed – FME is lightning fast when it is set right but some obscure things really matter: spatial tests without grouping; ordering of readers… it would be nice if this could be smarter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9435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h.gibson@hrwallingford.com / 01491 822428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95836" y="3240741"/>
            <a:ext cx="4706471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This work was funded by the Environment Agency</a:t>
            </a:r>
          </a:p>
          <a:p>
            <a:r>
              <a:rPr lang="en-GB" dirty="0"/>
              <a:t>The project is being undertaken in collaboration with JBA Consulting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483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Strategic flood risk assessment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lvl="2"/>
            <a:r>
              <a:rPr lang="en-GB" sz="2600" dirty="0"/>
              <a:t>Flood risk models assess the likelihood of flooding in any given year and take into consideration the presence and performance of defences</a:t>
            </a:r>
          </a:p>
          <a:p>
            <a:pPr lvl="2"/>
            <a:r>
              <a:rPr lang="en-GB" sz="2600" dirty="0"/>
              <a:t>This map is an output of NaFRA – the National Flood Risk Assessment (not a map of any one particular flood – but contours of equal likelihood)</a:t>
            </a:r>
          </a:p>
          <a:p>
            <a:pPr lvl="2"/>
            <a:r>
              <a:rPr lang="en-GB" sz="2600" dirty="0"/>
              <a:t>How are these produced?</a:t>
            </a:r>
          </a:p>
        </p:txBody>
      </p:sp>
      <p:pic>
        <p:nvPicPr>
          <p:cNvPr id="10" name="Picture 5"/>
          <p:cNvPicPr>
            <a:picLocks noGrp="1" noChangeAspect="1" noChangeArrowheads="1"/>
          </p:cNvPicPr>
          <p:nvPr>
            <p:ph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98450" y="1469193"/>
            <a:ext cx="4951413" cy="410012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98450" y="5971330"/>
            <a:ext cx="49593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 algn="ctr">
              <a:buNone/>
            </a:pPr>
            <a:r>
              <a:rPr lang="en-GB" sz="2400" dirty="0">
                <a:solidFill>
                  <a:schemeClr val="accent6"/>
                </a:solidFill>
              </a:rPr>
              <a:t>Risk = likelihood x consequence</a:t>
            </a:r>
          </a:p>
        </p:txBody>
      </p:sp>
    </p:spTree>
    <p:extLst>
      <p:ext uri="{BB962C8B-B14F-4D97-AF65-F5344CB8AC3E}">
        <p14:creationId xmlns:p14="http://schemas.microsoft.com/office/powerpoint/2010/main" val="2904623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GB" dirty="0"/>
              <a:t>Modelling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GB" dirty="0"/>
              <a:t>A Source – Pathway – Receptor model is used. 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endParaRPr lang="en-GB" sz="1050" dirty="0"/>
          </a:p>
          <a:p>
            <a:pPr lvl="2"/>
            <a:r>
              <a:rPr lang="en-GB" sz="2000" dirty="0"/>
              <a:t>Sources are where the water “comes from” – the river or sea</a:t>
            </a:r>
          </a:p>
          <a:p>
            <a:pPr lvl="2"/>
            <a:r>
              <a:rPr lang="en-GB" sz="2000" dirty="0"/>
              <a:t>Pathway is what the water has to pass over to reach the receptors – the river bank, coastline, or flood defences and the floodplain</a:t>
            </a:r>
          </a:p>
          <a:p>
            <a:pPr lvl="2"/>
            <a:r>
              <a:rPr lang="en-GB" sz="2000" dirty="0"/>
              <a:t>Receptor is the things that get flooded! Buildings, roads, infrastructure, agriculture…</a:t>
            </a:r>
          </a:p>
          <a:p>
            <a:pPr lvl="2"/>
            <a:r>
              <a:rPr lang="en-GB" sz="2000" dirty="0"/>
              <a:t>Each part of the system is modelled separately</a:t>
            </a:r>
          </a:p>
          <a:p>
            <a:pPr lvl="2"/>
            <a:r>
              <a:rPr lang="en-GB" sz="2000" dirty="0"/>
              <a:t>Combining the models allows us to assess flood risk</a:t>
            </a:r>
            <a:endParaRPr lang="en-GB" dirty="0"/>
          </a:p>
          <a:p>
            <a:pPr lvl="3"/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87525" y="1894441"/>
            <a:ext cx="7115175" cy="28098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258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GB" dirty="0"/>
              <a:t>Our problem: The Pathway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GB" dirty="0"/>
              <a:t>The pathway is a continuous line between sources and receptors BUT</a:t>
            </a:r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sz="2000" dirty="0"/>
              <a:t>Not every river has flood defences all along it</a:t>
            </a:r>
          </a:p>
          <a:p>
            <a:pPr lvl="2"/>
            <a:r>
              <a:rPr lang="en-GB" sz="2000" dirty="0"/>
              <a:t>Not all defence datasets match up, and in turn they don’t necessarily tie into data from other sources</a:t>
            </a:r>
          </a:p>
          <a:p>
            <a:pPr lvl="2"/>
            <a:r>
              <a:rPr lang="en-GB" sz="2000" dirty="0"/>
              <a:t>So to make a continuous defence line there is a laborious, involved GIS editing process of matching and merging lines, choosing which to use, and transferring attributes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87525" y="1893600"/>
            <a:ext cx="7115175" cy="28098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2614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manual editing process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256" y="1133510"/>
            <a:ext cx="10145986" cy="5730801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1" name="TextBox 10"/>
          <p:cNvSpPr txBox="1"/>
          <p:nvPr/>
        </p:nvSpPr>
        <p:spPr>
          <a:xfrm>
            <a:off x="339917" y="1217122"/>
            <a:ext cx="2529408" cy="830997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Flood defence data are discontinuous or do not match river geometry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263861" y="5340818"/>
            <a:ext cx="2529408" cy="830997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A fixed width buffer is produced around the rivers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19090" y="1198619"/>
            <a:ext cx="2529408" cy="1107996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The user must edit the geometry and attributes of this to incorporate the flood defences…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542966" y="5202318"/>
            <a:ext cx="2529408" cy="1661993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…whilst maintaining the continuity of the line where there are no defences, and preferably picking a sensible location manually</a:t>
            </a:r>
          </a:p>
        </p:txBody>
      </p:sp>
    </p:spTree>
    <p:extLst>
      <p:ext uri="{BB962C8B-B14F-4D97-AF65-F5344CB8AC3E}">
        <p14:creationId xmlns:p14="http://schemas.microsoft.com/office/powerpoint/2010/main" val="118431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manual editing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GB" dirty="0"/>
              <a:t>The datasets must be manually combined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dirty="0"/>
              <a:t>A fixed width buffer (“Tramline”) is produced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dirty="0"/>
              <a:t>The user must edit this to incorporate the attributes and geometry of the defences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dirty="0"/>
              <a:t>Where there are no defences the only option is the fixed-width buffer (or digitising from user knowledge and interpretation of maps – for example the river bank)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dirty="0"/>
              <a:t>It takes AGES! </a:t>
            </a:r>
          </a:p>
          <a:p>
            <a:pPr marL="817200" lvl="1" indent="-457200">
              <a:buFont typeface="Wingdings" pitchFamily="2" charset="2"/>
              <a:buChar char="§"/>
            </a:pPr>
            <a:r>
              <a:rPr lang="en-GB" dirty="0"/>
              <a:t>Often well over half the total modelling time</a:t>
            </a:r>
          </a:p>
          <a:p>
            <a:pPr marL="817200" lvl="1" indent="-457200">
              <a:buFont typeface="Wingdings" pitchFamily="2" charset="2"/>
              <a:buChar char="§"/>
            </a:pPr>
            <a:r>
              <a:rPr lang="en-GB" dirty="0"/>
              <a:t>Needs users who are expert in desktop GIS as well as being flood modellers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9126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manual editing process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49" y="1133510"/>
            <a:ext cx="9790999" cy="5730801"/>
          </a:xfr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4" name="TextBox 13"/>
          <p:cNvSpPr txBox="1"/>
          <p:nvPr/>
        </p:nvSpPr>
        <p:spPr>
          <a:xfrm>
            <a:off x="2631173" y="1188109"/>
            <a:ext cx="2529408" cy="830997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Because of this it’s not unheard of for shortcuts to be taken…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8967" y="5743126"/>
            <a:ext cx="2529408" cy="1384995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1800" dirty="0">
                <a:solidFill>
                  <a:schemeClr val="tx1"/>
                </a:solidFill>
              </a:rPr>
              <a:t>…such as just mapping the defence attributes onto the tramline and discarding their geometry</a:t>
            </a:r>
          </a:p>
        </p:txBody>
      </p:sp>
    </p:spTree>
    <p:extLst>
      <p:ext uri="{BB962C8B-B14F-4D97-AF65-F5344CB8AC3E}">
        <p14:creationId xmlns:p14="http://schemas.microsoft.com/office/powerpoint/2010/main" val="125992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8th April 2014</a:t>
            </a:r>
            <a:endParaRPr lang="en-GB" noProof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600" dirty="0"/>
              <a:t>Other datasets could provide “options” for the CDL path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1036" y="1403526"/>
            <a:ext cx="4054191" cy="5468586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4215" y="1403350"/>
            <a:ext cx="4059882" cy="5468938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Content Placeholder 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646" y="1219201"/>
            <a:ext cx="9707313" cy="5749158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2" name="TextBox 1"/>
          <p:cNvSpPr txBox="1"/>
          <p:nvPr/>
        </p:nvSpPr>
        <p:spPr>
          <a:xfrm>
            <a:off x="3442447" y="1317812"/>
            <a:ext cx="4208930" cy="1846659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2000" dirty="0">
                <a:solidFill>
                  <a:schemeClr val="tx1"/>
                </a:solidFill>
              </a:rPr>
              <a:t>In areas where there are no flood defences, </a:t>
            </a:r>
            <a:r>
              <a:rPr lang="en-GB" sz="2000" dirty="0"/>
              <a:t>we can still do better than a fixed width line. </a:t>
            </a:r>
          </a:p>
          <a:p>
            <a:r>
              <a:rPr lang="en-GB" sz="2000" dirty="0">
                <a:solidFill>
                  <a:schemeClr val="tx1"/>
                </a:solidFill>
              </a:rPr>
              <a:t>OS </a:t>
            </a:r>
            <a:r>
              <a:rPr lang="en-GB" sz="2000" dirty="0" err="1">
                <a:solidFill>
                  <a:schemeClr val="tx1"/>
                </a:solidFill>
              </a:rPr>
              <a:t>Mastermap</a:t>
            </a:r>
            <a:r>
              <a:rPr lang="en-GB" sz="2000" dirty="0">
                <a:solidFill>
                  <a:schemeClr val="tx1"/>
                </a:solidFill>
              </a:rPr>
              <a:t> tells us about slopes and riverbanks; we have a shoreline dataset…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17634" y="4419601"/>
            <a:ext cx="4208930" cy="1231106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lIns="0" tIns="0" rIns="0" bIns="0" rtlCol="0">
            <a:spAutoFit/>
          </a:bodyPr>
          <a:lstStyle/>
          <a:p>
            <a:r>
              <a:rPr lang="en-GB" sz="2000" dirty="0">
                <a:solidFill>
                  <a:schemeClr val="tx1"/>
                </a:solidFill>
              </a:rPr>
              <a:t>Taken together these give a range of possible options</a:t>
            </a:r>
          </a:p>
          <a:p>
            <a:r>
              <a:rPr lang="en-GB" sz="2000" dirty="0"/>
              <a:t>But there is too much so we need to select the right bits</a:t>
            </a:r>
            <a:endParaRPr lang="en-GB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17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1898E-6 1.42857E-6 L -0.28116 -0.0004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5" y="-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theme/theme1.xml><?xml version="1.0" encoding="utf-8"?>
<a:theme xmlns:a="http://schemas.openxmlformats.org/drawingml/2006/main" name="HR Wallingford Presentation">
  <a:themeElements>
    <a:clrScheme name="HR Wallingford">
      <a:dk1>
        <a:srgbClr val="3C3C3B"/>
      </a:dk1>
      <a:lt1>
        <a:sysClr val="window" lastClr="FFFFFF"/>
      </a:lt1>
      <a:dk2>
        <a:srgbClr val="9D9D9C"/>
      </a:dk2>
      <a:lt2>
        <a:srgbClr val="EDEDED"/>
      </a:lt2>
      <a:accent1>
        <a:srgbClr val="5E9CAE"/>
      </a:accent1>
      <a:accent2>
        <a:srgbClr val="005172"/>
      </a:accent2>
      <a:accent3>
        <a:srgbClr val="156570"/>
      </a:accent3>
      <a:accent4>
        <a:srgbClr val="879637"/>
      </a:accent4>
      <a:accent5>
        <a:srgbClr val="D47620"/>
      </a:accent5>
      <a:accent6>
        <a:srgbClr val="983222"/>
      </a:accent6>
      <a:hlink>
        <a:srgbClr val="857363"/>
      </a:hlink>
      <a:folHlink>
        <a:srgbClr val="D2B95D"/>
      </a:folHlink>
    </a:clrScheme>
    <a:fontScheme name="HR Wallingfo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FEBEF"/>
        </a:solidFill>
        <a:ln w="6350">
          <a:solidFill>
            <a:schemeClr val="bg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solidFill>
              <a:schemeClr val="tx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HR Wallingford Presentation</Template>
  <TotalTime>2523</TotalTime>
  <Words>2271</Words>
  <Application>Microsoft Office PowerPoint</Application>
  <PresentationFormat>Custom</PresentationFormat>
  <Paragraphs>220</Paragraphs>
  <Slides>26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Arial </vt:lpstr>
      <vt:lpstr>Calibri</vt:lpstr>
      <vt:lpstr>Wingdings</vt:lpstr>
      <vt:lpstr>Wingdings 2</vt:lpstr>
      <vt:lpstr>HR Wallingford Presentation</vt:lpstr>
      <vt:lpstr>Using FME to inform Flood Risk Modelling</vt:lpstr>
      <vt:lpstr>Introduction to HR Wallingford</vt:lpstr>
      <vt:lpstr>Strategic flood risk assessment</vt:lpstr>
      <vt:lpstr>Modelling concept</vt:lpstr>
      <vt:lpstr>Our problem: The Pathway</vt:lpstr>
      <vt:lpstr>The manual editing process</vt:lpstr>
      <vt:lpstr>The manual editing process</vt:lpstr>
      <vt:lpstr>The manual editing process</vt:lpstr>
      <vt:lpstr>Other datasets could provide “options” for the CDL path</vt:lpstr>
      <vt:lpstr>Automation: specify the problem</vt:lpstr>
      <vt:lpstr>How do we identify the route?</vt:lpstr>
      <vt:lpstr>Diversion: TomTom’s Dijkstra’s Algorithm</vt:lpstr>
      <vt:lpstr>Shoehorning the idea into place</vt:lpstr>
      <vt:lpstr>The solution</vt:lpstr>
      <vt:lpstr>The solution</vt:lpstr>
      <vt:lpstr>The overall workflow</vt:lpstr>
      <vt:lpstr>Pre-process all the “candidate” datasets - AIMS</vt:lpstr>
      <vt:lpstr>Allocate each piece to the river (or coast) it “defends” </vt:lpstr>
      <vt:lpstr>Feature matching detail</vt:lpstr>
      <vt:lpstr>Connecting the features</vt:lpstr>
      <vt:lpstr>Creating the Continuous Defence Line</vt:lpstr>
      <vt:lpstr>Getting it right</vt:lpstr>
      <vt:lpstr>The CDL</vt:lpstr>
      <vt:lpstr>FME: What’s good </vt:lpstr>
      <vt:lpstr>Problems encountered</vt:lpstr>
      <vt:lpstr>Thank you!</vt:lpstr>
    </vt:vector>
  </TitlesOfParts>
  <Company>HR Wallingford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FME to inform Flood Risk Modelling</dc:title>
  <dc:creator>Harry Gibson</dc:creator>
  <cp:lastModifiedBy>Harry Gibson</cp:lastModifiedBy>
  <cp:revision>62</cp:revision>
  <dcterms:created xsi:type="dcterms:W3CDTF">2014-04-01T13:36:03Z</dcterms:created>
  <dcterms:modified xsi:type="dcterms:W3CDTF">2019-12-17T14:39:37Z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1.02</vt:lpwstr>
  </property>
  <property fmtid="{D5CDD505-2E9C-101B-9397-08002B2CF9AE}" pid="3" name="Date">
    <vt:lpwstr>10 September 2012</vt:lpwstr>
  </property>
</Properties>
</file>

<file path=docProps/thumbnail.jpeg>
</file>